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42630" autoAdjust="0"/>
  </p:normalViewPr>
  <p:slideViewPr>
    <p:cSldViewPr snapToGrid="0">
      <p:cViewPr>
        <p:scale>
          <a:sx n="70" d="100"/>
          <a:sy n="70" d="100"/>
        </p:scale>
        <p:origin x="51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FAB44-B22E-48A1-8BB1-9A1E05086DA2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A99FE4-5F2F-4C3F-A3D0-962A32197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Čuvar mesta za napomen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99FE4-5F2F-4C3F-A3D0-962A321974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004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Čuvar mesta za napomen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99FE4-5F2F-4C3F-A3D0-962A321974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79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Čuvar mesta za napomen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99FE4-5F2F-4C3F-A3D0-962A321974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7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r-Latn-RS" smtClean="0"/>
              <a:t>Kliknite da biste uredili stil podnaslova mastera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58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nat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34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0990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a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7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a ponuđenim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0139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čno ili netač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21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79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7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36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3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56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590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85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3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 smtClean="0"/>
              <a:t>Kliknite na ikonu i dodajte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 smtClean="0"/>
              <a:t>Uredi stil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0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r-Latn-R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RS" smtClean="0"/>
              <a:t>Uredi stil teksta mastera</a:t>
            </a:r>
          </a:p>
          <a:p>
            <a:pPr lvl="1"/>
            <a:r>
              <a:rPr lang="sr-Latn-RS" smtClean="0"/>
              <a:t>Drugi nivo</a:t>
            </a:r>
          </a:p>
          <a:p>
            <a:pPr lvl="2"/>
            <a:r>
              <a:rPr lang="sr-Latn-RS" smtClean="0"/>
              <a:t>Treći nivo</a:t>
            </a:r>
          </a:p>
          <a:p>
            <a:pPr lvl="3"/>
            <a:r>
              <a:rPr lang="sr-Latn-RS" smtClean="0"/>
              <a:t>Četvrti nivo</a:t>
            </a:r>
          </a:p>
          <a:p>
            <a:pPr lvl="4"/>
            <a:r>
              <a:rPr lang="sr-Latn-R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80E8A-BE2F-4FB9-B98B-4F9368D23F2A}" type="datetimeFigureOut">
              <a:rPr lang="en-US" smtClean="0"/>
              <a:t>11/4/2023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2618F41-4638-489F-A9EF-57EA01D8A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83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903383" y="1454227"/>
            <a:ext cx="9287218" cy="3294044"/>
          </a:xfrm>
        </p:spPr>
        <p:txBody>
          <a:bodyPr/>
          <a:lstStyle/>
          <a:p>
            <a:pPr algn="ctr"/>
            <a:r>
              <a:rPr lang="sr-Cyrl-RS" dirty="0" smtClean="0"/>
              <a:t>СЕКТОР ЗА </a:t>
            </a:r>
            <a:br>
              <a:rPr lang="sr-Cyrl-RS" dirty="0" smtClean="0"/>
            </a:br>
            <a:r>
              <a:rPr lang="sr-Cyrl-RS" dirty="0" smtClean="0"/>
              <a:t>ИНСПЕКЦИЈСКЕ ПОСЛОВЕ </a:t>
            </a:r>
            <a:br>
              <a:rPr lang="sr-Cyrl-RS" dirty="0" smtClean="0"/>
            </a:br>
            <a:r>
              <a:rPr lang="sr-Cyrl-RS" dirty="0" smtClean="0"/>
              <a:t>МИНИСТАРСТВА ПРОСВЕТЕ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766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561765" y="489764"/>
            <a:ext cx="9823893" cy="626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15000"/>
              </a:lnSpc>
              <a:spcAft>
                <a:spcPts val="0"/>
              </a:spcAft>
            </a:pPr>
            <a:r>
              <a:rPr lang="sr-Cyrl-RS" sz="24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Национална стратегија </a:t>
            </a:r>
            <a:r>
              <a:rPr lang="sr-Cyrl-RS" sz="24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 борбу против корупције у области образовања</a:t>
            </a:r>
            <a:endParaRPr lang="en-US" sz="24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sz="20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20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Представници Министарства просвете присуствовали су Округлом столу у организацији Канцеларије Уједињених нација за борбу против криминала </a:t>
            </a:r>
            <a:r>
              <a:rPr lang="en-AU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(UNODC)</a:t>
            </a:r>
            <a:r>
              <a:rPr lang="sr-Cyrl-R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тему корупција међу младима.</a:t>
            </a:r>
            <a:endParaRPr lang="en-US" sz="20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истом саветовању отворена су </a:t>
            </a:r>
            <a:r>
              <a:rPr lang="sr-Cyrl-RS" sz="2000" dirty="0" err="1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питањау</a:t>
            </a:r>
            <a:r>
              <a:rPr lang="sr-Cyrl-R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вези промовисања превенције корупције међу младима у делу развој и имплементација </a:t>
            </a:r>
            <a:r>
              <a:rPr lang="sr-Cyrl-RS" sz="2000" dirty="0" err="1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антикорупцијских</a:t>
            </a:r>
            <a:r>
              <a:rPr lang="sr-Cyrl-R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програма у образовном систему. 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sr-Cyrl-RS" sz="2000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RS" dirty="0" smtClean="0"/>
              <a:t>	</a:t>
            </a:r>
            <a:r>
              <a:rPr lang="sr-Cyrl-RS" dirty="0" smtClean="0">
                <a:latin typeface="+mj-lt"/>
              </a:rPr>
              <a:t>Сектор </a:t>
            </a:r>
            <a:r>
              <a:rPr lang="sr-Cyrl-RS" dirty="0">
                <a:latin typeface="+mj-lt"/>
              </a:rPr>
              <a:t>за инспекцијске послове је узео учешће у</a:t>
            </a:r>
            <a:r>
              <a:rPr lang="sr-Cyrl-RS" dirty="0" smtClean="0">
                <a:latin typeface="+mj-lt"/>
              </a:rPr>
              <a:t> изради </a:t>
            </a:r>
            <a:r>
              <a:rPr lang="sr-Cyrl-RS" dirty="0">
                <a:latin typeface="+mj-lt"/>
              </a:rPr>
              <a:t>Националне стратегије за борбу против корупције за период 2023 - 2028. године и пратећег Акционог плана - за област образовање са представницима Министарства правде, Агенције за спречавање корупције и другим представницима Министарства просвете у делу који се односи на образовање и то део -  </a:t>
            </a:r>
            <a:r>
              <a:rPr lang="sr-Cyrl-RS" b="1" dirty="0">
                <a:latin typeface="+mj-lt"/>
              </a:rPr>
              <a:t>Програм обука за отклањање ризика корупције за републичке/покрајинске/градске и општинске просветне инспекторе ради уједначавања поступања у препознавању и отклањању коруптивних радњи у инспекцијском надзору </a:t>
            </a:r>
            <a:r>
              <a:rPr lang="sr-Cyrl-RS" dirty="0">
                <a:latin typeface="+mj-lt"/>
              </a:rPr>
              <a:t>израђен у сарадњи са Агенцијом за спречавање корупције. </a:t>
            </a:r>
            <a:endParaRPr lang="en-US" dirty="0">
              <a:latin typeface="+mj-lt"/>
            </a:endParaRPr>
          </a:p>
          <a:p>
            <a:pPr algn="just"/>
            <a:r>
              <a:rPr lang="en-US" dirty="0"/>
              <a:t> 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en-US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695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 rot="21447822">
            <a:off x="2393494" y="565372"/>
            <a:ext cx="67607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15000"/>
              </a:lnSpc>
              <a:spcAft>
                <a:spcPts val="0"/>
              </a:spcAft>
            </a:pPr>
            <a:r>
              <a:rPr lang="sr-Cyrl-R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Израђене брошуре и постери намењени ученицима, наставницима и </a:t>
            </a:r>
            <a:r>
              <a:rPr lang="sr-Cyrl-RS" sz="24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родитељима</a:t>
            </a:r>
          </a:p>
          <a:p>
            <a:pPr indent="457200" algn="ctr">
              <a:lnSpc>
                <a:spcPct val="115000"/>
              </a:lnSpc>
              <a:spcAft>
                <a:spcPts val="0"/>
              </a:spcAft>
            </a:pPr>
            <a:endParaRPr lang="sr-Cyrl-RS" sz="2400" b="1" dirty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15000"/>
              </a:lnSpc>
              <a:spcAft>
                <a:spcPts val="0"/>
              </a:spcAft>
            </a:pPr>
            <a:endParaRPr lang="sr-Cyrl-RS" sz="2400" b="1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15000"/>
              </a:lnSpc>
              <a:spcAft>
                <a:spcPts val="0"/>
              </a:spcAft>
            </a:pPr>
            <a:r>
              <a:rPr lang="sr-Cyrl-RS" sz="24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7822">
            <a:off x="2150794" y="3260130"/>
            <a:ext cx="1720603" cy="224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7822">
            <a:off x="6701184" y="3415572"/>
            <a:ext cx="1739542" cy="192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7822">
            <a:off x="4574267" y="3409538"/>
            <a:ext cx="1466280" cy="190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 rot="21447822">
            <a:off x="395060" y="-1084868"/>
            <a:ext cx="12796628" cy="23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87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1496291" y="639185"/>
            <a:ext cx="7989454" cy="483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Реализација инспекцијских надзора у школској/радној 2022/2023. години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sr-Cyrl-RS" b="1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школској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2022/2023.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извршено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укупно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6148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којих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1051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редовних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4146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ванредних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762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контролна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допунских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Број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откривених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отклоњених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битно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умањених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насталих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штетних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последица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заштићена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превентивно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деловање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исказује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3951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наложене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мере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записницима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сачињеним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редовним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ванредним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допунским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надзорима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достављени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стране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инспектора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општинских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градских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републичких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инспектора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високо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образовање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ученички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студентски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стандард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а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којих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709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биле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превентивне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мере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18%.</a:t>
            </a:r>
            <a:endParaRPr lang="en-US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72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1727200" y="1790090"/>
            <a:ext cx="7934036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Број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планираних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редовних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2022/2023.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република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покрајина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град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општина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износио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1227</a:t>
            </a: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инспекцијских надзора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Реализација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годишњег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2022/2023.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износи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80%. 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Републички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инспектори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извршили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укупно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177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редовн</a:t>
            </a:r>
            <a:r>
              <a:rPr lang="sr-Cyrl-R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планирано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178,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реализација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99.44%),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којих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sr-Cyrl-RS" dirty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139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доуниверзитетском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образовању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планирано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140,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реализација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99.29%) и 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38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високом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образовању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ученичком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студентском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стандарду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планирано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38,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реализација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100%). 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665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1198179" y="1630816"/>
            <a:ext cx="8712439" cy="441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усклађености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пословања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поступања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надзираних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субјеката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законима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прописима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процењује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контролним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листама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sr-Cyrl-RS" dirty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sz="2000" b="1" dirty="0" err="1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Процењени</a:t>
            </a:r>
            <a:r>
              <a:rPr lang="en-US" sz="20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степен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редовном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инспекцијском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надзору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следећи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–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незнатан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75.37%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надзираних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субјеката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–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низак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16.63%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надзираних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субјеката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–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средњи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5.37%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надзираних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субјеката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sr-Cyrl-RS" sz="16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висок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критичан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2.63%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надзираних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субјеката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–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0.9%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записника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редовном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утврђиван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степен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946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1119352" y="1790090"/>
            <a:ext cx="802464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Реализација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ванредних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инспекцијских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школској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2022/2023.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реализовала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4146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ванредних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Ванредни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току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2022/2023.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извршени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превасходно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иницијативе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представкама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физичких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послове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периоду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1.09.2022.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31.08.2023.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запримио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3372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представке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045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930166" y="2108639"/>
            <a:ext cx="8213834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Реализација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контролних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инспекцијских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Број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откривених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отклоњених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битно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умањених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насталих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штетних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последица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заштићена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корективно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деловање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исказује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762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извршена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контролна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којима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контролисано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отклањање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утврђених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незаконитости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редовном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ванредном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допунском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надзору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299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1395248" y="2108639"/>
            <a:ext cx="7748752" cy="2605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Саветодавне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посете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поступка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законитости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подршке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установама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реализацији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завршног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испита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школској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2022/2023.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школама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територији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Републике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присуствовала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завршном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испиту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397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2022/2023.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инспектори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Републике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Србије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извршили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још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861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саветодавну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посету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184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21023"/>
              </p:ext>
            </p:extLst>
          </p:nvPr>
        </p:nvGraphicFramePr>
        <p:xfrm>
          <a:off x="879895" y="1424763"/>
          <a:ext cx="7841411" cy="4811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5650">
                  <a:extLst>
                    <a:ext uri="{9D8B030D-6E8A-4147-A177-3AD203B41FA5}">
                      <a16:colId xmlns:a16="http://schemas.microsoft.com/office/drawing/2014/main" val="1081165039"/>
                    </a:ext>
                  </a:extLst>
                </a:gridCol>
                <a:gridCol w="1189020">
                  <a:extLst>
                    <a:ext uri="{9D8B030D-6E8A-4147-A177-3AD203B41FA5}">
                      <a16:colId xmlns:a16="http://schemas.microsoft.com/office/drawing/2014/main" val="906048724"/>
                    </a:ext>
                  </a:extLst>
                </a:gridCol>
                <a:gridCol w="1189020">
                  <a:extLst>
                    <a:ext uri="{9D8B030D-6E8A-4147-A177-3AD203B41FA5}">
                      <a16:colId xmlns:a16="http://schemas.microsoft.com/office/drawing/2014/main" val="2101692074"/>
                    </a:ext>
                  </a:extLst>
                </a:gridCol>
                <a:gridCol w="1204210">
                  <a:extLst>
                    <a:ext uri="{9D8B030D-6E8A-4147-A177-3AD203B41FA5}">
                      <a16:colId xmlns:a16="http://schemas.microsoft.com/office/drawing/2014/main" val="2472330584"/>
                    </a:ext>
                  </a:extLst>
                </a:gridCol>
                <a:gridCol w="2433511">
                  <a:extLst>
                    <a:ext uri="{9D8B030D-6E8A-4147-A177-3AD203B41FA5}">
                      <a16:colId xmlns:a16="http://schemas.microsoft.com/office/drawing/2014/main" val="545343581"/>
                    </a:ext>
                  </a:extLst>
                </a:gridCol>
              </a:tblGrid>
              <a:tr h="1404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</a:rPr>
                        <a:t>Надзирани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субјекти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</a:rPr>
                        <a:t>Редовни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инспекцијски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надзори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Ванредни инспекцијски надзори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</a:rPr>
                        <a:t>Контролни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инспекцијски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надзори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effectLst/>
                        </a:rPr>
                        <a:t>Допунски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sr-Cyrl-RS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инспекцијски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endParaRPr lang="sr-Cyrl-RS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надзори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0576232"/>
                  </a:ext>
                </a:extLst>
              </a:tr>
              <a:tr h="3138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Основне школе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1186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4100611"/>
                  </a:ext>
                </a:extLst>
              </a:tr>
              <a:tr h="284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Средње школе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1060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6035785"/>
                  </a:ext>
                </a:extLst>
              </a:tr>
              <a:tr h="2183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Предшколске установе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456734"/>
                  </a:ext>
                </a:extLst>
              </a:tr>
              <a:tr h="6550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Јавно признати организатори активности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0526996"/>
                  </a:ext>
                </a:extLst>
              </a:tr>
              <a:tr h="436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Установе у високом образовању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3313793"/>
                  </a:ext>
                </a:extLst>
              </a:tr>
              <a:tr h="436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Ученички и студентски домови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6505583"/>
                  </a:ext>
                </a:extLst>
              </a:tr>
              <a:tr h="2183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Заводи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0739517"/>
                  </a:ext>
                </a:extLst>
              </a:tr>
              <a:tr h="436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Центри за стручно усавршавање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1931445"/>
                  </a:ext>
                </a:extLst>
              </a:tr>
              <a:tr h="2183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Укупно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950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3190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2808540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07405" y="349599"/>
            <a:ext cx="7124066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Број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и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врсте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инспекцијских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надзора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нивоима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образовања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kumimoji="0" lang="sr-Cyrl-RS" altLang="en-US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anose="020B0606020202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у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школској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радној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2022/2023.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години</a:t>
            </a:r>
            <a:r>
              <a:rPr kumimoji="0" lang="sr-Cyrl-R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729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482886" y="1181528"/>
            <a:ext cx="10325529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школској 2022/2023. години просветни инспектори у </a:t>
            </a:r>
            <a:r>
              <a:rPr lang="sr-Cyrl-RS" sz="20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доуниверзитетском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образовању и васпитању поступали су у инспекцијским надзорима који су за предмет надзора имали </a:t>
            </a:r>
            <a:r>
              <a:rPr lang="sr-Cyrl-RS" sz="20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вршњачко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насиље, насиље над дететом/учеником од стране запосленог, као и насиље према запосленом, у 159 установа и </a:t>
            </a:r>
            <a:r>
              <a:rPr lang="sr-Cyrl-R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sr-Cyrl-R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вршњачко</a:t>
            </a:r>
            <a:r>
              <a:rPr lang="sr-Cyrl-RS" sz="2000" b="1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насиље </a:t>
            </a:r>
            <a:r>
              <a:rPr lang="sr-Cyrl-RS" sz="20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у 139 </a:t>
            </a:r>
            <a:r>
              <a:rPr lang="sr-Cyrl-RS" sz="2000" b="1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поступања, изречено је укупно 287 </a:t>
            </a:r>
            <a:r>
              <a:rPr lang="sr-Cyrl-RS" sz="20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мера</a:t>
            </a:r>
            <a:endParaRPr lang="sr-Cyrl-RS" sz="2000" b="1" dirty="0">
              <a:solidFill>
                <a:srgbClr val="002060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sr-Cyrl-RS" sz="2000" b="1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насиље над дететом/учеником од стране запосленог - 17 поступања, изречено укупно 45 мера у 12 инспекцијских надзора, док у 5 установа приликом надзора нису утврђене незаконитости у </a:t>
            </a:r>
            <a:r>
              <a:rPr lang="sr-Cyrl-RS" sz="20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раду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sr-Cyrl-RS" sz="2000" b="1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насиље према запосленом 3 поступања, изречено укупно 7 мера у два инспекцијска надзора, док у једној установи приликом надзора нису утврђене незаконитости у раду.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913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740195"/>
          </a:xfrm>
        </p:spPr>
        <p:txBody>
          <a:bodyPr>
            <a:normAutofit/>
          </a:bodyPr>
          <a:lstStyle/>
          <a:p>
            <a:pPr algn="ctr"/>
            <a:r>
              <a:rPr lang="sr-Cyrl-RS" dirty="0" smtClean="0"/>
              <a:t>ИЗВЕШТАЈ О РАДУ </a:t>
            </a:r>
            <a:br>
              <a:rPr lang="sr-Cyrl-RS" dirty="0" smtClean="0"/>
            </a:br>
            <a:r>
              <a:rPr lang="sr-Cyrl-RS" dirty="0" smtClean="0"/>
              <a:t>ПРОСВЕТНЕ ИНСПЕКЦИЈЕ </a:t>
            </a:r>
            <a:br>
              <a:rPr lang="sr-Cyrl-RS" dirty="0" smtClean="0"/>
            </a:br>
            <a:r>
              <a:rPr lang="sr-Cyrl-RS" dirty="0" smtClean="0"/>
              <a:t>У ШКОЛСКОЈ 2022/2023.г</a:t>
            </a:r>
            <a:endParaRPr 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916935" y="3338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637" y="2945218"/>
            <a:ext cx="7070651" cy="292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003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1695235" y="1813276"/>
            <a:ext cx="7777537" cy="3087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школској 2022/2023. години, а на основу интересовања ученика и потреба тржишта рада и послодаваца у Републици Србији, верификовано је највише профила: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Финансијско рачуноводствени техничар - 22</a:t>
            </a:r>
            <a:endParaRPr lang="en-US" sz="1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Кулинарски техничар - 9</a:t>
            </a:r>
            <a:endParaRPr lang="en-US" sz="1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Механичар моторних возила – 8</a:t>
            </a:r>
            <a:endParaRPr lang="en-US" sz="1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анализираном периоду верификовано је 103 профила што представља повећање од 15% у односу на показано интересовање и верификоване профиле у школској 2021/2022. години.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996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79678" y="4490188"/>
            <a:ext cx="7766936" cy="1646302"/>
          </a:xfrm>
        </p:spPr>
        <p:txBody>
          <a:bodyPr/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>ХВАЛА !</a:t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sz="2000" dirty="0" smtClean="0"/>
              <a:t>Јасмина Јовановић</a:t>
            </a:r>
            <a:br>
              <a:rPr lang="sr-Cyrl-RS" sz="2000" dirty="0" smtClean="0"/>
            </a:br>
            <a:r>
              <a:rPr lang="sr-Cyrl-RS" sz="2000" dirty="0" smtClean="0"/>
              <a:t>помоћник министра просвете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045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849770" y="1247293"/>
            <a:ext cx="9644565" cy="469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Правни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оквир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en-US" b="1" i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sr-Cyrl-RS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Просветна инспекција у вршењу инспекцијског надзора контролише примену закона и других прописа у области предшколског, основног и средњег образовања и васпитања, образовања одраслих, дуалног образовања, високог образовања, уџбеника, ученичког и студентског стандарда </a:t>
            </a:r>
            <a:r>
              <a:rPr lang="sr-Cyrl-CS" sz="2400" kern="100" dirty="0">
                <a:solidFill>
                  <a:srgbClr val="002060"/>
                </a:solidFill>
                <a:latin typeface="Arial Narrow" panose="020B0606020202030204" pitchFamily="34" charset="0"/>
              </a:rPr>
              <a:t>и Националног оквира квалификација.</a:t>
            </a:r>
            <a:endParaRPr lang="en-US" sz="2400" dirty="0"/>
          </a:p>
          <a:p>
            <a:pPr indent="449580" algn="just">
              <a:spcAft>
                <a:spcPts val="0"/>
              </a:spcAft>
            </a:pPr>
            <a:r>
              <a:rPr lang="sr-Cyrl-CS" sz="2400" kern="100" dirty="0">
                <a:solidFill>
                  <a:srgbClr val="002060"/>
                </a:solidFill>
                <a:latin typeface="Arial Narrow" panose="020B0606020202030204" pitchFamily="34" charset="0"/>
              </a:rPr>
              <a:t>Просветна инспекција обавља инспекцијски надзор и у другим областима у којима је посебним законом утврђена њена надлежност. </a:t>
            </a:r>
            <a:endParaRPr lang="en-US" sz="2400" dirty="0"/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sz="24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о просветној инспекцији уређени су, поред осталог, послови просветне инспекције, овлашћења просветног инспектора, као и поверавање послова инспекцијског надзора. 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099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533401" y="228600"/>
            <a:ext cx="9694332" cy="511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15000"/>
              </a:lnSpc>
              <a:spcAft>
                <a:spcPts val="0"/>
              </a:spcAft>
            </a:pPr>
            <a:r>
              <a:rPr lang="sr-Cyrl-R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рганизација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рада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просветне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инспекције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0"/>
              </a:spcAft>
            </a:pPr>
            <a:r>
              <a:rPr lang="sr-Latn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просветној инспекцији прописано је да послове просветне инспекције обавља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републички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просветни инспектор 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министарству надлежном за послове образовања и васпитања, а у органу покрајинске управе надлежне за послове образовања и васпитања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покрајински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просветни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инспектор</a:t>
            </a:r>
            <a:r>
              <a:rPr lang="sr-Cyrl-R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градском и општинском органу надлежном за послове образовања и васпитања послове просветне инспекције обавља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општински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градски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просветни 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инспектор као поверене.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Важећим правилницима о унутрашњем уређењу и систематизацији радних места Министарства и органа покрајинске управе надлежне за послове образовања и правилником којим је утврђен потребан број просветних инспектора у општинској, односно градској </a:t>
            </a:r>
            <a:r>
              <a:rPr lang="sr-Cyrl-R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управи, 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утврђен је број просветних инспектора, ниво: републички/покрајински/општински/градски. </a:t>
            </a:r>
            <a:endParaRPr lang="sr-Cyrl-RS" sz="2000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Наведеним 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правилницима систематизовано је 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256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радн</a:t>
            </a:r>
            <a:r>
              <a:rPr lang="en-US" sz="20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просветне инспекторе, од којих је </a:t>
            </a:r>
            <a:r>
              <a:rPr lang="sr-Cyrl-R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166 </a:t>
            </a:r>
            <a:r>
              <a:rPr lang="sr-Cyrl-RS" sz="20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тренутно попуњено. </a:t>
            </a:r>
            <a:endParaRPr lang="en-US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067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ugaonik 2"/>
          <p:cNvSpPr/>
          <p:nvPr/>
        </p:nvSpPr>
        <p:spPr>
          <a:xfrm>
            <a:off x="812800" y="1575821"/>
            <a:ext cx="8991600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Одредбама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просветној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инспекцији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прописано је да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републички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просветни инспектор, поред осталог, у односу на органе којима је поверено вршење инспекцијског надзора, има право и дужност да министру надлежном за послове образовања и васпитања припрема предлог решења по жалби против првостепеног решења општинске, односно градске управе донетог у вршењу инспекцијског надзора. 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sr-Cyrl-R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Због 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погрешне примене и непоштовања одредби закона и других прописа, те </a:t>
            </a:r>
            <a:r>
              <a:rPr lang="sr-Cyrl-R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непоступања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надзираних субјеката по наложеним мерама инспектора у одређеном року, у школској 2022/2023. години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донето је ­</a:t>
            </a: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једно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решење којима су наложене мере и одређен рок за отклањање незаконитости, неправилности и недостатака у раду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 је жалби на решење у првом степену у школској 202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/2023. години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била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једна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sr-Cyrl-C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Везано за број надзора над радом општинских/градских инспектора који послове инспекцијског надзора обављају као поверене, 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школској </a:t>
            </a: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2022/2023. години</a:t>
            </a:r>
            <a:r>
              <a:rPr lang="sr-Cyrl-C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сачињено је </a:t>
            </a: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159 </a:t>
            </a:r>
            <a:r>
              <a:rPr lang="sr-Cyrl-C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инструкција за рад, а извршено је </a:t>
            </a: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511</a:t>
            </a:r>
            <a:r>
              <a:rPr lang="sr-Cyrl-C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надзора над радом инспектора</a:t>
            </a:r>
            <a:r>
              <a:rPr lang="sr-Cyrl-C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305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1244599" y="1408516"/>
            <a:ext cx="8288868" cy="492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8895" algn="ctr">
              <a:lnSpc>
                <a:spcPct val="115000"/>
              </a:lnSpc>
              <a:spcAft>
                <a:spcPts val="0"/>
              </a:spcAft>
              <a:tabLst>
                <a:tab pos="5490845" algn="l"/>
              </a:tabLst>
            </a:pP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Законодавна активност Сектора за инспекцијске послове и подношење иницијатива за измену закона и других прописа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8895" algn="just">
              <a:lnSpc>
                <a:spcPct val="115000"/>
              </a:lnSpc>
              <a:spcAft>
                <a:spcPts val="0"/>
              </a:spcAft>
              <a:tabLst>
                <a:tab pos="5490845" algn="l"/>
              </a:tabLst>
            </a:pPr>
            <a:r>
              <a:rPr lang="sr-Cyrl-C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Bef>
                <a:spcPts val="1400"/>
              </a:spcBef>
              <a:spcAft>
                <a:spcPts val="0"/>
              </a:spcAft>
            </a:pPr>
            <a:r>
              <a:rPr lang="sr-Cyrl-RS" kern="1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На предлог Сектора за инспекцијске послове, односно Министарства просвете, донет је Закон о изменама и допунама Закона о просветној инспекцији у трећем кварталу 2023. године ради усаглашавања са Законом о изменама и допунама Закона о министарствима из октобра 2022. године који је прописао да послове државне управе који се односе на научноистраживачку делатност и технолошки развој обавља Министарство за науку, технолошки развој и иновације, односно да исти послови нису више у надлежности Министарства просвете. 	</a:t>
            </a:r>
            <a:r>
              <a:rPr lang="sr-Cyrl-CS" kern="1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</a:t>
            </a:r>
            <a:endParaRPr lang="en-US" kern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Bef>
                <a:spcPts val="1400"/>
              </a:spcBef>
              <a:spcAft>
                <a:spcPts val="0"/>
              </a:spcAft>
            </a:pPr>
            <a:r>
              <a:rPr lang="sr-Cyrl-CS" kern="1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 Наведено усаглашавање је извршено тако што су одредбе које се односе на науку и истраживање из </a:t>
            </a:r>
            <a:r>
              <a:rPr lang="sr-Cyrl-RS" kern="1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Закона о просветној инспекцији </a:t>
            </a:r>
            <a:r>
              <a:rPr lang="en-US" kern="1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брисане</a:t>
            </a:r>
            <a:r>
              <a:rPr lang="en-US" kern="1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</a:rPr>
              <a:t>. </a:t>
            </a:r>
            <a:endParaRPr lang="en-US" kern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 за инспекцијске послове је током школске 2022/2023. године, кроз рад у радним групама које организују сектори министарства, узимао учешће у раду на законима, правилницима, стручним упутствима и другим прописима.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113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931333" y="1878245"/>
            <a:ext cx="9067800" cy="3313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15000"/>
              </a:lnSpc>
              <a:spcAft>
                <a:spcPts val="0"/>
              </a:spcAft>
            </a:pP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Стратешки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просветне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инспекције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школске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радне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en-US" dirty="0" err="1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инспекцијске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послове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2022.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утврдио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циљеве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следеће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радне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истих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усвојио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Стратешки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просветне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инспекције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школску/радну 2022/2023. годину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школску/радну 2023/2024. годину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школску/радну 2024/2025. годину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sr-Cyrl-RS" dirty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sr-Cyrl-RS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Општи </a:t>
            </a:r>
            <a:r>
              <a:rPr lang="sr-Cyrl-RS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стратешки циљ који се дефинише наведеним документом је континуирано јачање интегритета просветне </a:t>
            </a:r>
            <a:r>
              <a:rPr lang="sr-Cyrl-RS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инспекције.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8814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558800" y="1450259"/>
            <a:ext cx="9372599" cy="4681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испуњење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општег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стратешког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циља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дефинисани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су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посебни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циљеви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чије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испуњење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представља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предуслов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остварење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општег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r-Latn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циља</a:t>
            </a:r>
            <a:r>
              <a:rPr lang="sr-Latn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sr-Cyrl-RS" sz="16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Посебан </a:t>
            </a:r>
            <a:r>
              <a:rPr lang="sr-Cyrl-RS" sz="16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циљ</a:t>
            </a:r>
            <a:r>
              <a:rPr lang="en-US" sz="16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1</a:t>
            </a:r>
            <a:r>
              <a:rPr lang="en-U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– </a:t>
            </a:r>
            <a:r>
              <a:rPr lang="sr-Cyrl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Попуњавање радног места просветни инспектор у јединицама локалне самоуправе/градовима у складу са одредбама </a:t>
            </a:r>
            <a:r>
              <a:rPr lang="sr-Cyrl-RS" sz="1600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Правиланика</a:t>
            </a:r>
            <a:r>
              <a:rPr lang="sr-Cyrl-RS" sz="1600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о утврђивању потребног броја просветних инспектора у општинској/градској управи. </a:t>
            </a:r>
            <a:endParaRPr lang="sr-Cyrl-RS" sz="1600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sr-Cyrl-RS" sz="1600" b="1" dirty="0"/>
              <a:t>Посебан циљ 2</a:t>
            </a:r>
            <a:r>
              <a:rPr lang="sr-Cyrl-RS" sz="1600" dirty="0"/>
              <a:t> </a:t>
            </a:r>
            <a:r>
              <a:rPr lang="en-US" sz="1600" dirty="0"/>
              <a:t>– </a:t>
            </a:r>
            <a:r>
              <a:rPr lang="sr-Cyrl-RS" sz="1600" dirty="0"/>
              <a:t>обухватити редовним надзором све установе образовања до краја школске/радне 2024/2025. године</a:t>
            </a:r>
            <a:endParaRPr lang="en-US" sz="1600"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sr-Cyrl-RS" sz="1600" b="1" dirty="0"/>
              <a:t>Посебан циљ </a:t>
            </a:r>
            <a:r>
              <a:rPr lang="en-US" sz="1600" b="1" dirty="0"/>
              <a:t>3</a:t>
            </a:r>
            <a:r>
              <a:rPr lang="en-US" sz="1600" dirty="0"/>
              <a:t> – </a:t>
            </a:r>
            <a:r>
              <a:rPr lang="sr-Cyrl-RS" sz="1600" dirty="0"/>
              <a:t>реализовати обуке просветних инспектора, директора, секретара установа и органа </a:t>
            </a:r>
            <a:r>
              <a:rPr lang="sr-Cyrl-RS" sz="1600" dirty="0" err="1"/>
              <a:t>пословођења</a:t>
            </a:r>
            <a:r>
              <a:rPr lang="sr-Cyrl-RS" sz="1600" dirty="0"/>
              <a:t> ради вршења </a:t>
            </a:r>
            <a:r>
              <a:rPr lang="sr-Cyrl-RS" sz="1600" dirty="0" err="1"/>
              <a:t>самопровере</a:t>
            </a:r>
            <a:r>
              <a:rPr lang="sr-Cyrl-RS" sz="1600" dirty="0"/>
              <a:t> испуњености захтева из контролне листе и </a:t>
            </a:r>
            <a:r>
              <a:rPr lang="sr-Cyrl-RS" sz="1600" dirty="0" err="1"/>
              <a:t>самопроцене</a:t>
            </a:r>
            <a:r>
              <a:rPr lang="sr-Cyrl-RS" sz="1600" dirty="0"/>
              <a:t> ризика у </a:t>
            </a:r>
            <a:r>
              <a:rPr lang="sr-Cyrl-RS" sz="1600" dirty="0" err="1"/>
              <a:t>доуниверзитетском</a:t>
            </a:r>
            <a:r>
              <a:rPr lang="sr-Cyrl-RS" sz="1600" dirty="0"/>
              <a:t> образовању и васпитању и ученичком и студентском стандарду.</a:t>
            </a:r>
            <a:endParaRPr lang="en-US" sz="1600"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sr-Cyrl-RS" sz="1600" b="1" dirty="0"/>
              <a:t>Посебан циљ </a:t>
            </a:r>
            <a:r>
              <a:rPr lang="en-US" sz="1600" b="1" dirty="0"/>
              <a:t>4</a:t>
            </a:r>
            <a:r>
              <a:rPr lang="en-US" sz="1600" dirty="0"/>
              <a:t> – </a:t>
            </a:r>
            <a:r>
              <a:rPr lang="sr-Cyrl-RS" sz="1600" dirty="0" err="1"/>
              <a:t>Реализивати</a:t>
            </a:r>
            <a:r>
              <a:rPr lang="sr-Cyrl-RS" sz="1600" dirty="0"/>
              <a:t> обуке за секретаре и директоре установа и органе </a:t>
            </a:r>
            <a:r>
              <a:rPr lang="sr-Cyrl-RS" sz="1600" dirty="0" err="1"/>
              <a:t>пословођења</a:t>
            </a:r>
            <a:r>
              <a:rPr lang="sr-Cyrl-RS" sz="1600" dirty="0"/>
              <a:t> </a:t>
            </a:r>
            <a:endParaRPr lang="en-US" sz="1600" dirty="0"/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344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1"/>
          <p:cNvSpPr/>
          <p:nvPr/>
        </p:nvSpPr>
        <p:spPr>
          <a:xfrm>
            <a:off x="821068" y="1739373"/>
            <a:ext cx="8679067" cy="383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15000"/>
              </a:lnSpc>
              <a:spcAft>
                <a:spcPts val="0"/>
              </a:spcAft>
            </a:pP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Радна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израду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</a:t>
            </a:r>
            <a:r>
              <a:rPr lang="sr-Cyrl-R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лога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аката</a:t>
            </a:r>
            <a:r>
              <a:rPr lang="en-U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радно место секретара установе </a:t>
            </a:r>
            <a:r>
              <a:rPr lang="sr-Cyrl-RS" sz="2400" b="1" dirty="0" err="1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доуниверзитетског</a:t>
            </a:r>
            <a:r>
              <a:rPr lang="sr-Cyrl-RS" sz="2400" b="1" dirty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образовања и ближе уређење заједничке стручне </a:t>
            </a:r>
            <a:r>
              <a:rPr lang="sr-Cyrl-RS" sz="24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службе</a:t>
            </a:r>
          </a:p>
          <a:p>
            <a:pPr indent="457200" algn="ctr">
              <a:lnSpc>
                <a:spcPct val="115000"/>
              </a:lnSpc>
              <a:spcAft>
                <a:spcPts val="0"/>
              </a:spcAft>
            </a:pPr>
            <a:endParaRPr lang="sr-Cyrl-RS" b="1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15000"/>
              </a:lnSpc>
              <a:spcAft>
                <a:spcPts val="0"/>
              </a:spcAft>
            </a:pPr>
            <a:endParaRPr lang="sr-Cyrl-RS" b="1" dirty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15000"/>
              </a:lnSpc>
              <a:spcAft>
                <a:spcPts val="0"/>
              </a:spcAft>
            </a:pPr>
            <a:endParaRPr lang="sr-Cyrl-RS" b="1" dirty="0" smtClean="0">
              <a:solidFill>
                <a:srgbClr val="00206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err="1"/>
              <a:t>Сачињен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sr-Cyrl-RS" dirty="0" smtClean="0"/>
              <a:t>и донет </a:t>
            </a:r>
            <a:r>
              <a:rPr lang="en-US" sz="2000" b="1" dirty="0" err="1" smtClean="0"/>
              <a:t>Правилник</a:t>
            </a:r>
            <a:r>
              <a:rPr lang="en-US" sz="2000" b="1" dirty="0" smtClean="0"/>
              <a:t>  </a:t>
            </a:r>
            <a:r>
              <a:rPr lang="en-US" sz="2000" b="1" dirty="0"/>
              <a:t>о   </a:t>
            </a:r>
            <a:r>
              <a:rPr lang="en-US" sz="2000" b="1" dirty="0" err="1"/>
              <a:t>полагању</a:t>
            </a:r>
            <a:r>
              <a:rPr lang="en-US" sz="2000" b="1" dirty="0"/>
              <a:t> </a:t>
            </a:r>
            <a:r>
              <a:rPr lang="en-US" sz="2000" b="1" dirty="0" err="1"/>
              <a:t>испита</a:t>
            </a:r>
            <a:r>
              <a:rPr lang="en-US" sz="2000" b="1" dirty="0"/>
              <a:t> </a:t>
            </a:r>
            <a:r>
              <a:rPr lang="en-US" sz="2000" b="1" dirty="0" err="1"/>
              <a:t>за</a:t>
            </a:r>
            <a:r>
              <a:rPr lang="en-US" sz="2000" b="1" dirty="0"/>
              <a:t> </a:t>
            </a:r>
            <a:r>
              <a:rPr lang="en-US" sz="2000" b="1" dirty="0" err="1"/>
              <a:t>лиценцу</a:t>
            </a:r>
            <a:r>
              <a:rPr lang="en-US" sz="2000" b="1" dirty="0"/>
              <a:t> </a:t>
            </a:r>
            <a:r>
              <a:rPr lang="en-US" sz="2000" b="1" dirty="0" err="1"/>
              <a:t>за</a:t>
            </a:r>
            <a:r>
              <a:rPr lang="en-US" sz="2000" b="1" dirty="0"/>
              <a:t> </a:t>
            </a:r>
            <a:r>
              <a:rPr lang="en-US" sz="2000" b="1" dirty="0" err="1"/>
              <a:t>секретара</a:t>
            </a:r>
            <a:r>
              <a:rPr lang="sr-Cyrl-RS" sz="2000" b="1" dirty="0"/>
              <a:t> </a:t>
            </a:r>
            <a:r>
              <a:rPr lang="sr-Cyrl-RS" dirty="0" smtClean="0"/>
              <a:t>и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Сачињена</a:t>
            </a:r>
            <a:r>
              <a:rPr lang="en-US" dirty="0"/>
              <a:t> </a:t>
            </a:r>
            <a:r>
              <a:rPr lang="en-US" dirty="0" err="1" smtClean="0"/>
              <a:t>је</a:t>
            </a:r>
            <a:r>
              <a:rPr lang="sr-Cyrl-RS" dirty="0" smtClean="0"/>
              <a:t> и донет</a:t>
            </a:r>
            <a:r>
              <a:rPr lang="en-US" dirty="0" smtClean="0"/>
              <a:t> </a:t>
            </a:r>
            <a:r>
              <a:rPr lang="en-US" sz="2000" b="1" dirty="0" err="1" smtClean="0"/>
              <a:t>Правилник</a:t>
            </a:r>
            <a:r>
              <a:rPr lang="en-US" sz="2000" b="1" dirty="0" smtClean="0"/>
              <a:t> </a:t>
            </a:r>
            <a:r>
              <a:rPr lang="en-US" sz="2000" b="1" dirty="0"/>
              <a:t>о </a:t>
            </a:r>
            <a:r>
              <a:rPr lang="en-US" sz="2000" b="1" dirty="0" err="1"/>
              <a:t>стандардима</a:t>
            </a:r>
            <a:r>
              <a:rPr lang="en-US" sz="2000" b="1" dirty="0"/>
              <a:t> </a:t>
            </a:r>
            <a:r>
              <a:rPr lang="en-US" sz="2000" b="1" dirty="0" err="1"/>
              <a:t>компетенција</a:t>
            </a:r>
            <a:r>
              <a:rPr lang="en-US" sz="2000" b="1" dirty="0"/>
              <a:t> </a:t>
            </a:r>
            <a:r>
              <a:rPr lang="en-US" sz="2000" b="1" dirty="0" err="1"/>
              <a:t>секретара</a:t>
            </a:r>
            <a:r>
              <a:rPr lang="en-US" sz="2000" b="1" dirty="0"/>
              <a:t>  </a:t>
            </a:r>
            <a:r>
              <a:rPr lang="en-US" sz="2000" b="1" dirty="0" err="1"/>
              <a:t>установа</a:t>
            </a:r>
            <a:r>
              <a:rPr lang="en-US" sz="2000" b="1" dirty="0"/>
              <a:t> </a:t>
            </a:r>
            <a:r>
              <a:rPr lang="en-US" sz="2000" b="1" dirty="0" err="1"/>
              <a:t>основног</a:t>
            </a:r>
            <a:r>
              <a:rPr lang="en-US" sz="2000" b="1" dirty="0"/>
              <a:t> и </a:t>
            </a:r>
            <a:r>
              <a:rPr lang="en-US" sz="2000" b="1" dirty="0" err="1"/>
              <a:t>средњег</a:t>
            </a:r>
            <a:r>
              <a:rPr lang="en-US" sz="2000" b="1" dirty="0"/>
              <a:t> </a:t>
            </a:r>
            <a:r>
              <a:rPr lang="en-US" sz="2000" b="1" dirty="0" err="1"/>
              <a:t>образовања</a:t>
            </a:r>
            <a:r>
              <a:rPr lang="en-US" sz="2000" b="1" dirty="0"/>
              <a:t> и </a:t>
            </a:r>
            <a:r>
              <a:rPr lang="en-US" sz="2000" b="1" dirty="0" err="1"/>
              <a:t>васпитања</a:t>
            </a:r>
            <a:r>
              <a:rPr lang="sr-Cyrl-RS" sz="2000" b="1" dirty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06630260"/>
      </p:ext>
    </p:extLst>
  </p:cSld>
  <p:clrMapOvr>
    <a:masterClrMapping/>
  </p:clrMapOvr>
</p:sld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Aspek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</TotalTime>
  <Words>1694</Words>
  <Application>Microsoft Office PowerPoint</Application>
  <PresentationFormat>Široki ekran</PresentationFormat>
  <Paragraphs>165</Paragraphs>
  <Slides>21</Slides>
  <Notes>3</Notes>
  <HiddenSlides>0</HiddenSlides>
  <MMClips>0</MMClips>
  <ScaleCrop>false</ScaleCrop>
  <HeadingPairs>
    <vt:vector size="6" baseType="variant">
      <vt:variant>
        <vt:lpstr>Korišćeni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21</vt:i4>
      </vt:variant>
    </vt:vector>
  </HeadingPairs>
  <TitlesOfParts>
    <vt:vector size="28" baseType="lpstr">
      <vt:lpstr>Arial</vt:lpstr>
      <vt:lpstr>Arial Narrow</vt:lpstr>
      <vt:lpstr>Calibri</vt:lpstr>
      <vt:lpstr>Times New Roman</vt:lpstr>
      <vt:lpstr>Trebuchet MS</vt:lpstr>
      <vt:lpstr>Wingdings 3</vt:lpstr>
      <vt:lpstr>Aspekt</vt:lpstr>
      <vt:lpstr>СЕКТОР ЗА  ИНСПЕКЦИЈСКЕ ПОСЛОВЕ  МИНИСТАРСТВА ПРОСВЕТЕ</vt:lpstr>
      <vt:lpstr>ИЗВЕШТАЈ О РАДУ  ПРОСВЕТНЕ ИНСПЕКЦИЈЕ  У ШКОЛСКОЈ 2022/2023.г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  ХВАЛА !  Јасмина Јовановић помоћник министра просвете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СЕКТОР ЗА  ИНСПЕКЦИЈСКЕ ПОСЛОВЕ  МИНИСТАРСТВА ПРОСВЕТЕ</dc:title>
  <dc:creator>Inspektor</dc:creator>
  <cp:lastModifiedBy>Inspektor</cp:lastModifiedBy>
  <cp:revision>38</cp:revision>
  <dcterms:created xsi:type="dcterms:W3CDTF">2023-11-04T09:15:18Z</dcterms:created>
  <dcterms:modified xsi:type="dcterms:W3CDTF">2023-11-04T10:58:47Z</dcterms:modified>
</cp:coreProperties>
</file>