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7" r:id="rId3"/>
    <p:sldId id="293" r:id="rId4"/>
    <p:sldId id="294" r:id="rId5"/>
    <p:sldId id="328" r:id="rId6"/>
    <p:sldId id="329" r:id="rId7"/>
    <p:sldId id="330" r:id="rId8"/>
    <p:sldId id="336" r:id="rId9"/>
    <p:sldId id="331" r:id="rId10"/>
    <p:sldId id="332" r:id="rId11"/>
    <p:sldId id="333" r:id="rId12"/>
    <p:sldId id="334" r:id="rId13"/>
    <p:sldId id="335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24" r:id="rId2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47" autoAdjust="0"/>
  </p:normalViewPr>
  <p:slideViewPr>
    <p:cSldViewPr snapToGrid="0">
      <p:cViewPr>
        <p:scale>
          <a:sx n="70" d="100"/>
          <a:sy n="70" d="100"/>
        </p:scale>
        <p:origin x="1138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ZVKOV\Eksterno%20vrednovanje\Analiza%20izvestaja%202022%202023\Obrada\OS%202022202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ZVKOV\Eksterno%20vrednovanje\Analiza%20izvestaja%202022%202023\Obrada\OS%202022202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ca.milovanovic\Desktop\Eksterno%20vrednovanje\SS%202022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aca.milovanovic\Desktop\Eksterno%20vrednovanje\SS%20202220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672134733158349E-2"/>
          <c:y val="3.4722222222222224E-2"/>
          <c:w val="0.76585717410323706"/>
          <c:h val="0.8703703703703703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72AF2F"/>
              </a:solidFill>
            </c:spPr>
            <c:extLst>
              <c:ext xmlns:c16="http://schemas.microsoft.com/office/drawing/2014/chart" uri="{C3380CC4-5D6E-409C-BE32-E72D297353CC}">
                <c16:uniqueId val="{00000001-10DF-4EF0-938D-40DB8587F9EE}"/>
              </c:ext>
            </c:extLst>
          </c:dPt>
          <c:dPt>
            <c:idx val="1"/>
            <c:bubble3D val="0"/>
            <c:spPr>
              <a:solidFill>
                <a:srgbClr val="9ED561"/>
              </a:solidFill>
            </c:spPr>
            <c:extLst>
              <c:ext xmlns:c16="http://schemas.microsoft.com/office/drawing/2014/chart" uri="{C3380CC4-5D6E-409C-BE32-E72D297353CC}">
                <c16:uniqueId val="{00000003-10DF-4EF0-938D-40DB8587F9EE}"/>
              </c:ext>
            </c:extLst>
          </c:dPt>
          <c:dPt>
            <c:idx val="2"/>
            <c:bubble3D val="0"/>
            <c:spPr>
              <a:solidFill>
                <a:srgbClr val="FF9379"/>
              </a:solidFill>
            </c:spPr>
            <c:extLst>
              <c:ext xmlns:c16="http://schemas.microsoft.com/office/drawing/2014/chart" uri="{C3380CC4-5D6E-409C-BE32-E72D297353CC}">
                <c16:uniqueId val="{00000005-10DF-4EF0-938D-40DB8587F9EE}"/>
              </c:ext>
            </c:extLst>
          </c:dPt>
          <c:dPt>
            <c:idx val="3"/>
            <c:bubble3D val="0"/>
            <c:spPr>
              <a:solidFill>
                <a:srgbClr val="FF643F"/>
              </a:solidFill>
            </c:spPr>
            <c:extLst>
              <c:ext xmlns:c16="http://schemas.microsoft.com/office/drawing/2014/chart" uri="{C3380CC4-5D6E-409C-BE32-E72D297353CC}">
                <c16:uniqueId val="{00000007-10DF-4EF0-938D-40DB8587F9EE}"/>
              </c:ext>
            </c:extLst>
          </c:dPt>
          <c:dLbls>
            <c:dLbl>
              <c:idx val="3"/>
              <c:layout>
                <c:manualLayout>
                  <c:x val="4.1057117860267466E-2"/>
                  <c:y val="8.2169258114887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0DF-4EF0-938D-40DB8587F9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'ukupna ocena'!$D$3:$D$6</c:f>
              <c:strCache>
                <c:ptCount val="4"/>
                <c:pt idx="0">
                  <c:v>оцена 4</c:v>
                </c:pt>
                <c:pt idx="1">
                  <c:v>оцена 3</c:v>
                </c:pt>
                <c:pt idx="2">
                  <c:v>оцена 2</c:v>
                </c:pt>
                <c:pt idx="3">
                  <c:v>оцена 1</c:v>
                </c:pt>
              </c:strCache>
            </c:strRef>
          </c:cat>
          <c:val>
            <c:numRef>
              <c:f>'ukupna ocena'!$E$3:$E$6</c:f>
              <c:numCache>
                <c:formatCode>0.0</c:formatCode>
                <c:ptCount val="4"/>
                <c:pt idx="0">
                  <c:v>6.3829787234042552</c:v>
                </c:pt>
                <c:pt idx="1">
                  <c:v>45.390070921985817</c:v>
                </c:pt>
                <c:pt idx="2">
                  <c:v>44.680851063829785</c:v>
                </c:pt>
                <c:pt idx="3">
                  <c:v>3.5460992907801421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0DF-4EF0-938D-40DB8587F9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5.5582325539428497E-2"/>
          <c:y val="0.89344654065892759"/>
          <c:w val="0.86805250927004007"/>
          <c:h val="5.9925604936966789E-2"/>
        </c:manualLayout>
      </c:layout>
      <c:overlay val="0"/>
      <c:txPr>
        <a:bodyPr/>
        <a:lstStyle/>
        <a:p>
          <a:pPr rtl="0">
            <a:defRPr sz="2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75911978394004"/>
          <c:y val="3.0220819435309323E-2"/>
          <c:w val="0.8411587440458832"/>
          <c:h val="0.7237461870331377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'oblasti i standardi'!$A$29</c:f>
              <c:strCache>
                <c:ptCount val="1"/>
                <c:pt idx="0">
                  <c:v>ниво остварености 4</c:v>
                </c:pt>
              </c:strCache>
            </c:strRef>
          </c:tx>
          <c:spPr>
            <a:solidFill>
              <a:srgbClr val="72AF2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standardi'!$B$28:$F$28</c:f>
              <c:strCache>
                <c:ptCount val="5"/>
                <c:pt idx="0">
                  <c:v>2.1.</c:v>
                </c:pt>
                <c:pt idx="1">
                  <c:v>2.2.</c:v>
                </c:pt>
                <c:pt idx="2">
                  <c:v>2.3.</c:v>
                </c:pt>
                <c:pt idx="3">
                  <c:v>2.4.</c:v>
                </c:pt>
                <c:pt idx="4">
                  <c:v>2.5.</c:v>
                </c:pt>
              </c:strCache>
            </c:strRef>
          </c:cat>
          <c:val>
            <c:numRef>
              <c:f>'oblasti i standardi'!$B$29:$F$29</c:f>
              <c:numCache>
                <c:formatCode>0.0</c:formatCode>
                <c:ptCount val="5"/>
                <c:pt idx="0">
                  <c:v>9.9290780141843982</c:v>
                </c:pt>
                <c:pt idx="1">
                  <c:v>2.4822695035460995</c:v>
                </c:pt>
                <c:pt idx="2">
                  <c:v>3.5460992907801421</c:v>
                </c:pt>
                <c:pt idx="3">
                  <c:v>0</c:v>
                </c:pt>
                <c:pt idx="4">
                  <c:v>5.3191489361702127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7D-4D77-B608-FF4C7851C20B}"/>
            </c:ext>
          </c:extLst>
        </c:ser>
        <c:ser>
          <c:idx val="1"/>
          <c:order val="1"/>
          <c:tx>
            <c:strRef>
              <c:f>'oblasti i standardi'!$A$30</c:f>
              <c:strCache>
                <c:ptCount val="1"/>
                <c:pt idx="0">
                  <c:v>ниво остварености 3</c:v>
                </c:pt>
              </c:strCache>
            </c:strRef>
          </c:tx>
          <c:spPr>
            <a:solidFill>
              <a:srgbClr val="9ED56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standardi'!$B$28:$F$28</c:f>
              <c:strCache>
                <c:ptCount val="5"/>
                <c:pt idx="0">
                  <c:v>2.1.</c:v>
                </c:pt>
                <c:pt idx="1">
                  <c:v>2.2.</c:v>
                </c:pt>
                <c:pt idx="2">
                  <c:v>2.3.</c:v>
                </c:pt>
                <c:pt idx="3">
                  <c:v>2.4.</c:v>
                </c:pt>
                <c:pt idx="4">
                  <c:v>2.5.</c:v>
                </c:pt>
              </c:strCache>
            </c:strRef>
          </c:cat>
          <c:val>
            <c:numRef>
              <c:f>'oblasti i standardi'!$B$30:$F$30</c:f>
              <c:numCache>
                <c:formatCode>0.0</c:formatCode>
                <c:ptCount val="5"/>
                <c:pt idx="0">
                  <c:v>88.297872340425528</c:v>
                </c:pt>
                <c:pt idx="1">
                  <c:v>73.75886524822694</c:v>
                </c:pt>
                <c:pt idx="2">
                  <c:v>87.2340425531915</c:v>
                </c:pt>
                <c:pt idx="3">
                  <c:v>47.163120567375891</c:v>
                </c:pt>
                <c:pt idx="4">
                  <c:v>91.489361702127653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7D-4D77-B608-FF4C7851C20B}"/>
            </c:ext>
          </c:extLst>
        </c:ser>
        <c:ser>
          <c:idx val="2"/>
          <c:order val="2"/>
          <c:tx>
            <c:strRef>
              <c:f>'oblasti i standardi'!$A$31</c:f>
              <c:strCache>
                <c:ptCount val="1"/>
                <c:pt idx="0">
                  <c:v>ниво остварености 2</c:v>
                </c:pt>
              </c:strCache>
            </c:strRef>
          </c:tx>
          <c:spPr>
            <a:solidFill>
              <a:srgbClr val="FF93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standardi'!$B$28:$F$28</c:f>
              <c:strCache>
                <c:ptCount val="5"/>
                <c:pt idx="0">
                  <c:v>2.1.</c:v>
                </c:pt>
                <c:pt idx="1">
                  <c:v>2.2.</c:v>
                </c:pt>
                <c:pt idx="2">
                  <c:v>2.3.</c:v>
                </c:pt>
                <c:pt idx="3">
                  <c:v>2.4.</c:v>
                </c:pt>
                <c:pt idx="4">
                  <c:v>2.5.</c:v>
                </c:pt>
              </c:strCache>
            </c:strRef>
          </c:cat>
          <c:val>
            <c:numRef>
              <c:f>'oblasti i standardi'!$B$31:$F$31</c:f>
              <c:numCache>
                <c:formatCode>0.0</c:formatCode>
                <c:ptCount val="5"/>
                <c:pt idx="0">
                  <c:v>1.773049645390071</c:v>
                </c:pt>
                <c:pt idx="1">
                  <c:v>23.75886524822695</c:v>
                </c:pt>
                <c:pt idx="2">
                  <c:v>9.2198581560283674</c:v>
                </c:pt>
                <c:pt idx="3">
                  <c:v>52.4822695035461</c:v>
                </c:pt>
                <c:pt idx="4">
                  <c:v>3.1914893617021276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7D-4D77-B608-FF4C7851C20B}"/>
            </c:ext>
          </c:extLst>
        </c:ser>
        <c:ser>
          <c:idx val="3"/>
          <c:order val="3"/>
          <c:tx>
            <c:strRef>
              <c:f>'oblasti i standardi'!$A$32</c:f>
              <c:strCache>
                <c:ptCount val="1"/>
                <c:pt idx="0">
                  <c:v>ниво остварености 1</c:v>
                </c:pt>
              </c:strCache>
            </c:strRef>
          </c:tx>
          <c:spPr>
            <a:solidFill>
              <a:srgbClr val="FF643F"/>
            </a:solidFill>
          </c:spPr>
          <c:invertIfNegative val="0"/>
          <c:dLbls>
            <c:dLbl>
              <c:idx val="0"/>
              <c:layout>
                <c:manualLayout>
                  <c:x val="-3.6976617727025714E-2"/>
                  <c:y val="-5.19210799584640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E7D-4D77-B608-FF4C7851C20B}"/>
                </c:ext>
              </c:extLst>
            </c:dLbl>
            <c:dLbl>
              <c:idx val="4"/>
              <c:layout>
                <c:manualLayout>
                  <c:x val="1.9575856443719411E-2"/>
                  <c:y val="-4.6728971962616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E7D-4D77-B608-FF4C7851C20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standardi'!$B$28:$F$28</c:f>
              <c:strCache>
                <c:ptCount val="5"/>
                <c:pt idx="0">
                  <c:v>2.1.</c:v>
                </c:pt>
                <c:pt idx="1">
                  <c:v>2.2.</c:v>
                </c:pt>
                <c:pt idx="2">
                  <c:v>2.3.</c:v>
                </c:pt>
                <c:pt idx="3">
                  <c:v>2.4.</c:v>
                </c:pt>
                <c:pt idx="4">
                  <c:v>2.5.</c:v>
                </c:pt>
              </c:strCache>
            </c:strRef>
          </c:cat>
          <c:val>
            <c:numRef>
              <c:f>'oblasti i standardi'!$B$32:$F$32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0.3546099290780142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7D-4D77-B608-FF4C7851C2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7136000"/>
        <c:axId val="117162752"/>
      </c:barChart>
      <c:catAx>
        <c:axId val="1171360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r-Cyrl-CS"/>
                  <a:t>Стандарди</a:t>
                </a:r>
              </a:p>
            </c:rich>
          </c:tx>
          <c:layout>
            <c:manualLayout>
              <c:xMode val="edge"/>
              <c:yMode val="edge"/>
              <c:x val="3.5172246661655578E-3"/>
              <c:y val="0.3227579532515367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17162752"/>
        <c:crosses val="autoZero"/>
        <c:auto val="1"/>
        <c:lblAlgn val="ctr"/>
        <c:lblOffset val="100"/>
        <c:noMultiLvlLbl val="0"/>
      </c:catAx>
      <c:valAx>
        <c:axId val="117162752"/>
        <c:scaling>
          <c:orientation val="minMax"/>
          <c:max val="10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sr-Cyrl-CS"/>
                  <a:t>Проценат школа</a:t>
                </a:r>
              </a:p>
            </c:rich>
          </c:tx>
          <c:layout>
            <c:manualLayout>
              <c:xMode val="edge"/>
              <c:yMode val="edge"/>
              <c:x val="0.4467927620158591"/>
              <c:y val="0.8391181102362205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17136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3070580851306632E-2"/>
          <c:y val="0.89176777349863423"/>
          <c:w val="0.91591240003477048"/>
          <c:h val="8.2116388888888892E-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17453775530258"/>
          <c:y val="3.8976852506628495E-2"/>
          <c:w val="0.8411587440458832"/>
          <c:h val="0.7237461870331377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'oblasti i standardi'!$A$89</c:f>
              <c:strCache>
                <c:ptCount val="1"/>
                <c:pt idx="0">
                  <c:v>ниво остварености 4</c:v>
                </c:pt>
              </c:strCache>
            </c:strRef>
          </c:tx>
          <c:spPr>
            <a:solidFill>
              <a:srgbClr val="72AF2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standardi'!$B$88:$G$88</c:f>
              <c:strCache>
                <c:ptCount val="6"/>
                <c:pt idx="0">
                  <c:v>6.1.</c:v>
                </c:pt>
                <c:pt idx="1">
                  <c:v>6.2.</c:v>
                </c:pt>
                <c:pt idx="2">
                  <c:v>6.3.</c:v>
                </c:pt>
                <c:pt idx="3">
                  <c:v>6.4.</c:v>
                </c:pt>
                <c:pt idx="4">
                  <c:v>6.5.</c:v>
                </c:pt>
                <c:pt idx="5">
                  <c:v>6.6.</c:v>
                </c:pt>
              </c:strCache>
            </c:strRef>
          </c:cat>
          <c:val>
            <c:numRef>
              <c:f>'oblasti i standardi'!$B$89:$G$89</c:f>
              <c:numCache>
                <c:formatCode>0.0</c:formatCode>
                <c:ptCount val="6"/>
                <c:pt idx="0">
                  <c:v>25.531914893617021</c:v>
                </c:pt>
                <c:pt idx="1">
                  <c:v>17.730496453900709</c:v>
                </c:pt>
                <c:pt idx="2">
                  <c:v>33.333333333333329</c:v>
                </c:pt>
                <c:pt idx="3">
                  <c:v>12.056737588652481</c:v>
                </c:pt>
                <c:pt idx="4">
                  <c:v>23.049645390070921</c:v>
                </c:pt>
                <c:pt idx="5">
                  <c:v>20.921985815602838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F3-4A39-B7DC-3886BC07A330}"/>
            </c:ext>
          </c:extLst>
        </c:ser>
        <c:ser>
          <c:idx val="1"/>
          <c:order val="1"/>
          <c:tx>
            <c:strRef>
              <c:f>'oblasti i standardi'!$A$90</c:f>
              <c:strCache>
                <c:ptCount val="1"/>
                <c:pt idx="0">
                  <c:v>ниво остварености 3</c:v>
                </c:pt>
              </c:strCache>
            </c:strRef>
          </c:tx>
          <c:spPr>
            <a:solidFill>
              <a:srgbClr val="9ED56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standardi'!$B$88:$G$88</c:f>
              <c:strCache>
                <c:ptCount val="6"/>
                <c:pt idx="0">
                  <c:v>6.1.</c:v>
                </c:pt>
                <c:pt idx="1">
                  <c:v>6.2.</c:v>
                </c:pt>
                <c:pt idx="2">
                  <c:v>6.3.</c:v>
                </c:pt>
                <c:pt idx="3">
                  <c:v>6.4.</c:v>
                </c:pt>
                <c:pt idx="4">
                  <c:v>6.5.</c:v>
                </c:pt>
                <c:pt idx="5">
                  <c:v>6.6.</c:v>
                </c:pt>
              </c:strCache>
            </c:strRef>
          </c:cat>
          <c:val>
            <c:numRef>
              <c:f>'oblasti i standardi'!$B$90:$G$90</c:f>
              <c:numCache>
                <c:formatCode>0.0</c:formatCode>
                <c:ptCount val="6"/>
                <c:pt idx="0">
                  <c:v>58.51063829787234</c:v>
                </c:pt>
                <c:pt idx="1">
                  <c:v>62.765957446808507</c:v>
                </c:pt>
                <c:pt idx="2">
                  <c:v>53.900709219858157</c:v>
                </c:pt>
                <c:pt idx="3">
                  <c:v>66.666666666666657</c:v>
                </c:pt>
                <c:pt idx="4">
                  <c:v>71.63120567375887</c:v>
                </c:pt>
                <c:pt idx="5">
                  <c:v>56.028368794326241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F3-4A39-B7DC-3886BC07A330}"/>
            </c:ext>
          </c:extLst>
        </c:ser>
        <c:ser>
          <c:idx val="2"/>
          <c:order val="2"/>
          <c:tx>
            <c:strRef>
              <c:f>'oblasti i standardi'!$A$91</c:f>
              <c:strCache>
                <c:ptCount val="1"/>
                <c:pt idx="0">
                  <c:v>ниво остварености 2</c:v>
                </c:pt>
              </c:strCache>
            </c:strRef>
          </c:tx>
          <c:spPr>
            <a:solidFill>
              <a:srgbClr val="FF93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standardi'!$B$88:$G$88</c:f>
              <c:strCache>
                <c:ptCount val="6"/>
                <c:pt idx="0">
                  <c:v>6.1.</c:v>
                </c:pt>
                <c:pt idx="1">
                  <c:v>6.2.</c:v>
                </c:pt>
                <c:pt idx="2">
                  <c:v>6.3.</c:v>
                </c:pt>
                <c:pt idx="3">
                  <c:v>6.4.</c:v>
                </c:pt>
                <c:pt idx="4">
                  <c:v>6.5.</c:v>
                </c:pt>
                <c:pt idx="5">
                  <c:v>6.6.</c:v>
                </c:pt>
              </c:strCache>
            </c:strRef>
          </c:cat>
          <c:val>
            <c:numRef>
              <c:f>'oblasti i standardi'!$B$91:$G$91</c:f>
              <c:numCache>
                <c:formatCode>0.0</c:formatCode>
                <c:ptCount val="6"/>
                <c:pt idx="0">
                  <c:v>15.957446808510639</c:v>
                </c:pt>
                <c:pt idx="1">
                  <c:v>19.50354609929078</c:v>
                </c:pt>
                <c:pt idx="2">
                  <c:v>12.76595744680851</c:v>
                </c:pt>
                <c:pt idx="3">
                  <c:v>21.276595744680851</c:v>
                </c:pt>
                <c:pt idx="4">
                  <c:v>5.3191489361702127</c:v>
                </c:pt>
                <c:pt idx="5">
                  <c:v>22.695035460992909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5F3-4A39-B7DC-3886BC07A330}"/>
            </c:ext>
          </c:extLst>
        </c:ser>
        <c:ser>
          <c:idx val="3"/>
          <c:order val="3"/>
          <c:tx>
            <c:strRef>
              <c:f>'oblasti i standardi'!$A$92</c:f>
              <c:strCache>
                <c:ptCount val="1"/>
                <c:pt idx="0">
                  <c:v>ниво остварености 1</c:v>
                </c:pt>
              </c:strCache>
            </c:strRef>
          </c:tx>
          <c:spPr>
            <a:solidFill>
              <a:srgbClr val="FF643F"/>
            </a:solidFill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F3-4A39-B7DC-3886BC07A33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F3-4A39-B7DC-3886BC07A33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F3-4A39-B7DC-3886BC07A3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'oblasti i standardi'!$B$88:$G$88</c:f>
              <c:strCache>
                <c:ptCount val="6"/>
                <c:pt idx="0">
                  <c:v>6.1.</c:v>
                </c:pt>
                <c:pt idx="1">
                  <c:v>6.2.</c:v>
                </c:pt>
                <c:pt idx="2">
                  <c:v>6.3.</c:v>
                </c:pt>
                <c:pt idx="3">
                  <c:v>6.4.</c:v>
                </c:pt>
                <c:pt idx="4">
                  <c:v>6.5.</c:v>
                </c:pt>
                <c:pt idx="5">
                  <c:v>6.6.</c:v>
                </c:pt>
              </c:strCache>
            </c:strRef>
          </c:cat>
          <c:val>
            <c:numRef>
              <c:f>'oblasti i standardi'!$B$92:$G$92</c:f>
              <c:numCache>
                <c:formatCode>0.0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0.3546099290780142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F3-4A39-B7DC-3886BC07A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428032"/>
        <c:axId val="118429952"/>
      </c:barChart>
      <c:catAx>
        <c:axId val="1184280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r-Cyrl-CS"/>
                  <a:t>Стандарди</a:t>
                </a:r>
              </a:p>
            </c:rich>
          </c:tx>
          <c:layout>
            <c:manualLayout>
              <c:xMode val="edge"/>
              <c:yMode val="edge"/>
              <c:x val="3.5172246661655578E-3"/>
              <c:y val="0.3227579532515367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18429952"/>
        <c:crosses val="autoZero"/>
        <c:auto val="1"/>
        <c:lblAlgn val="ctr"/>
        <c:lblOffset val="100"/>
        <c:noMultiLvlLbl val="0"/>
      </c:catAx>
      <c:valAx>
        <c:axId val="118429952"/>
        <c:scaling>
          <c:orientation val="minMax"/>
          <c:max val="10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sr-Cyrl-CS"/>
                  <a:t>Проценат школа</a:t>
                </a:r>
              </a:p>
            </c:rich>
          </c:tx>
          <c:layout>
            <c:manualLayout>
              <c:xMode val="edge"/>
              <c:yMode val="edge"/>
              <c:x val="0.44544962919903469"/>
              <c:y val="0.8328946615317945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1842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3070598632359762E-2"/>
          <c:y val="0.89760514490995835"/>
          <c:w val="0.91591240003477048"/>
          <c:h val="8.2116388888888892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72AF2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8DF-42A7-988C-91CD7262F7CD}"/>
              </c:ext>
            </c:extLst>
          </c:dPt>
          <c:dPt>
            <c:idx val="1"/>
            <c:bubble3D val="0"/>
            <c:spPr>
              <a:solidFill>
                <a:srgbClr val="9ED56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8DF-42A7-988C-91CD7262F7CD}"/>
              </c:ext>
            </c:extLst>
          </c:dPt>
          <c:dPt>
            <c:idx val="2"/>
            <c:bubble3D val="0"/>
            <c:spPr>
              <a:solidFill>
                <a:srgbClr val="FF937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8DF-42A7-988C-91CD7262F7CD}"/>
              </c:ext>
            </c:extLst>
          </c:dPt>
          <c:dPt>
            <c:idx val="3"/>
            <c:bubble3D val="0"/>
            <c:spPr>
              <a:solidFill>
                <a:srgbClr val="FF643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8DF-42A7-988C-91CD7262F7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'ukupna ocena'!$E$2:$E$5</c:f>
              <c:strCache>
                <c:ptCount val="4"/>
                <c:pt idx="0">
                  <c:v>оцена 4</c:v>
                </c:pt>
                <c:pt idx="1">
                  <c:v>оцена 3</c:v>
                </c:pt>
                <c:pt idx="2">
                  <c:v>оцена 2</c:v>
                </c:pt>
                <c:pt idx="3">
                  <c:v>оцена 1</c:v>
                </c:pt>
              </c:strCache>
            </c:strRef>
          </c:cat>
          <c:val>
            <c:numRef>
              <c:f>'ukupna ocena'!$F$2:$F$5</c:f>
              <c:numCache>
                <c:formatCode>0.0</c:formatCode>
                <c:ptCount val="4"/>
                <c:pt idx="0">
                  <c:v>13.043478260869565</c:v>
                </c:pt>
                <c:pt idx="1">
                  <c:v>47.826086956521742</c:v>
                </c:pt>
                <c:pt idx="2">
                  <c:v>31.884057971014489</c:v>
                </c:pt>
                <c:pt idx="3">
                  <c:v>7.2463768115942031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DF-42A7-988C-91CD7262F7C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гимн!$F$24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C89-4EF0-BFD5-1685E81297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C89-4EF0-BFD5-1685E81297A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C89-4EF0-BFD5-1685E81297A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C89-4EF0-BFD5-1685E81297A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гимн!$E$25:$E$28</c:f>
              <c:strCache>
                <c:ptCount val="4"/>
                <c:pt idx="0">
                  <c:v>оцена 4</c:v>
                </c:pt>
                <c:pt idx="1">
                  <c:v>оцена 3</c:v>
                </c:pt>
                <c:pt idx="2">
                  <c:v>оцена 2</c:v>
                </c:pt>
                <c:pt idx="3">
                  <c:v>оцена 1</c:v>
                </c:pt>
              </c:strCache>
            </c:strRef>
          </c:cat>
          <c:val>
            <c:numRef>
              <c:f>гимн!$F$25:$F$28</c:f>
              <c:numCache>
                <c:formatCode>0.0</c:formatCode>
                <c:ptCount val="4"/>
                <c:pt idx="0">
                  <c:v>15</c:v>
                </c:pt>
                <c:pt idx="1">
                  <c:v>55.000000000000007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89-4EF0-BFD5-1685E81297A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струч!$F$40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7D-476B-8827-C6E04383774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7D-476B-8827-C6E04383774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57D-476B-8827-C6E04383774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57D-476B-8827-C6E04383774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струч!$E$41:$E$44</c:f>
              <c:strCache>
                <c:ptCount val="4"/>
                <c:pt idx="0">
                  <c:v>оцена 4</c:v>
                </c:pt>
                <c:pt idx="1">
                  <c:v>оцена 3</c:v>
                </c:pt>
                <c:pt idx="2">
                  <c:v>оцена 2</c:v>
                </c:pt>
                <c:pt idx="3">
                  <c:v>оцена 1</c:v>
                </c:pt>
              </c:strCache>
            </c:strRef>
          </c:cat>
          <c:val>
            <c:numRef>
              <c:f>струч!$F$41:$F$44</c:f>
              <c:numCache>
                <c:formatCode>0.0</c:formatCode>
                <c:ptCount val="4"/>
                <c:pt idx="0">
                  <c:v>11.428571428571429</c:v>
                </c:pt>
                <c:pt idx="1">
                  <c:v>48.571428571428569</c:v>
                </c:pt>
                <c:pt idx="2">
                  <c:v>31.428571428571427</c:v>
                </c:pt>
                <c:pt idx="3">
                  <c:v>8.5714285714285712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57D-476B-8827-C6E04383774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'oblasti i standardi'!$A$24</c:f>
              <c:strCache>
                <c:ptCount val="1"/>
                <c:pt idx="0">
                  <c:v>ниво остварености 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307-4517-BB1F-15F0E02B2F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standardi'!$B$23:$F$23</c:f>
              <c:numCache>
                <c:formatCode>General</c:formatCode>
                <c:ptCount val="5"/>
                <c:pt idx="0">
                  <c:v>2.1</c:v>
                </c:pt>
                <c:pt idx="1">
                  <c:v>2.2000000000000002</c:v>
                </c:pt>
                <c:pt idx="2">
                  <c:v>2.2999999999999998</c:v>
                </c:pt>
                <c:pt idx="3">
                  <c:v>2.4</c:v>
                </c:pt>
                <c:pt idx="4">
                  <c:v>2.5</c:v>
                </c:pt>
              </c:numCache>
            </c:numRef>
          </c:cat>
          <c:val>
            <c:numRef>
              <c:f>'oblasti i standardi'!$B$24:$F$24</c:f>
              <c:numCache>
                <c:formatCode>0.0</c:formatCode>
                <c:ptCount val="5"/>
                <c:pt idx="0">
                  <c:v>13.043478260869565</c:v>
                </c:pt>
                <c:pt idx="1">
                  <c:v>1.4492753623188406</c:v>
                </c:pt>
                <c:pt idx="2">
                  <c:v>2.8985507246376812</c:v>
                </c:pt>
                <c:pt idx="3">
                  <c:v>0</c:v>
                </c:pt>
                <c:pt idx="4">
                  <c:v>4.3478260869565215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07-4517-BB1F-15F0E02B2FD1}"/>
            </c:ext>
          </c:extLst>
        </c:ser>
        <c:ser>
          <c:idx val="1"/>
          <c:order val="1"/>
          <c:tx>
            <c:strRef>
              <c:f>'oblasti i standardi'!$A$25</c:f>
              <c:strCache>
                <c:ptCount val="1"/>
                <c:pt idx="0">
                  <c:v>ниво остварености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standardi'!$B$23:$F$23</c:f>
              <c:numCache>
                <c:formatCode>General</c:formatCode>
                <c:ptCount val="5"/>
                <c:pt idx="0">
                  <c:v>2.1</c:v>
                </c:pt>
                <c:pt idx="1">
                  <c:v>2.2000000000000002</c:v>
                </c:pt>
                <c:pt idx="2">
                  <c:v>2.2999999999999998</c:v>
                </c:pt>
                <c:pt idx="3">
                  <c:v>2.4</c:v>
                </c:pt>
                <c:pt idx="4">
                  <c:v>2.5</c:v>
                </c:pt>
              </c:numCache>
            </c:numRef>
          </c:cat>
          <c:val>
            <c:numRef>
              <c:f>'oblasti i standardi'!$B$25:$F$25</c:f>
              <c:numCache>
                <c:formatCode>0.0</c:formatCode>
                <c:ptCount val="5"/>
                <c:pt idx="0">
                  <c:v>81.159420289855078</c:v>
                </c:pt>
                <c:pt idx="1">
                  <c:v>69.565217391304344</c:v>
                </c:pt>
                <c:pt idx="2">
                  <c:v>84.05797101449275</c:v>
                </c:pt>
                <c:pt idx="3">
                  <c:v>55.072463768115945</c:v>
                </c:pt>
                <c:pt idx="4">
                  <c:v>88.405797101449281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07-4517-BB1F-15F0E02B2FD1}"/>
            </c:ext>
          </c:extLst>
        </c:ser>
        <c:ser>
          <c:idx val="2"/>
          <c:order val="2"/>
          <c:tx>
            <c:strRef>
              <c:f>'oblasti i standardi'!$A$26</c:f>
              <c:strCache>
                <c:ptCount val="1"/>
                <c:pt idx="0">
                  <c:v>ниво остварености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standardi'!$B$23:$F$23</c:f>
              <c:numCache>
                <c:formatCode>General</c:formatCode>
                <c:ptCount val="5"/>
                <c:pt idx="0">
                  <c:v>2.1</c:v>
                </c:pt>
                <c:pt idx="1">
                  <c:v>2.2000000000000002</c:v>
                </c:pt>
                <c:pt idx="2">
                  <c:v>2.2999999999999998</c:v>
                </c:pt>
                <c:pt idx="3">
                  <c:v>2.4</c:v>
                </c:pt>
                <c:pt idx="4">
                  <c:v>2.5</c:v>
                </c:pt>
              </c:numCache>
            </c:numRef>
          </c:cat>
          <c:val>
            <c:numRef>
              <c:f>'oblasti i standardi'!$B$26:$F$26</c:f>
              <c:numCache>
                <c:formatCode>0.0</c:formatCode>
                <c:ptCount val="5"/>
                <c:pt idx="0">
                  <c:v>5.7971014492753623</c:v>
                </c:pt>
                <c:pt idx="1">
                  <c:v>28.985507246376812</c:v>
                </c:pt>
                <c:pt idx="2">
                  <c:v>13.043478260869565</c:v>
                </c:pt>
                <c:pt idx="3">
                  <c:v>44.927536231884055</c:v>
                </c:pt>
                <c:pt idx="4">
                  <c:v>7.2463768115942031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07-4517-BB1F-15F0E02B2FD1}"/>
            </c:ext>
          </c:extLst>
        </c:ser>
        <c:ser>
          <c:idx val="3"/>
          <c:order val="3"/>
          <c:tx>
            <c:strRef>
              <c:f>'oblasti i standardi'!$A$27</c:f>
              <c:strCache>
                <c:ptCount val="1"/>
                <c:pt idx="0">
                  <c:v>ниво остварености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'oblasti i standardi'!$B$23:$F$23</c:f>
              <c:numCache>
                <c:formatCode>General</c:formatCode>
                <c:ptCount val="5"/>
                <c:pt idx="0">
                  <c:v>2.1</c:v>
                </c:pt>
                <c:pt idx="1">
                  <c:v>2.2000000000000002</c:v>
                </c:pt>
                <c:pt idx="2">
                  <c:v>2.2999999999999998</c:v>
                </c:pt>
                <c:pt idx="3">
                  <c:v>2.4</c:v>
                </c:pt>
                <c:pt idx="4">
                  <c:v>2.5</c:v>
                </c:pt>
              </c:numCache>
            </c:numRef>
          </c:cat>
          <c:val>
            <c:numRef>
              <c:f>'oblasti i standardi'!$B$27:$F$27</c:f>
              <c:numCache>
                <c:formatCode>0.0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07-4517-BB1F-15F0E02B2FD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93786927"/>
        <c:axId val="1216498383"/>
      </c:barChart>
      <c:catAx>
        <c:axId val="119378692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sr-Cyrl-RS" b="1">
                    <a:solidFill>
                      <a:schemeClr val="tx1"/>
                    </a:solidFill>
                  </a:rPr>
                  <a:t>Стандарди</a:t>
                </a:r>
                <a:endParaRPr lang="en-US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16498383"/>
        <c:crosses val="autoZero"/>
        <c:auto val="1"/>
        <c:lblAlgn val="ctr"/>
        <c:lblOffset val="100"/>
        <c:noMultiLvlLbl val="0"/>
      </c:catAx>
      <c:valAx>
        <c:axId val="12164983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sr-Cyrl-RS" b="1">
                    <a:solidFill>
                      <a:schemeClr val="tx1"/>
                    </a:solidFill>
                  </a:rPr>
                  <a:t>Проценат школа</a:t>
                </a:r>
                <a:endParaRPr lang="en-US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93786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'oblasti i standardi'!$A$70</c:f>
              <c:strCache>
                <c:ptCount val="1"/>
                <c:pt idx="0">
                  <c:v>ниво остварености 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standardi'!$B$69:$G$69</c:f>
              <c:numCache>
                <c:formatCode>General</c:formatCode>
                <c:ptCount val="6"/>
                <c:pt idx="0">
                  <c:v>6.1</c:v>
                </c:pt>
                <c:pt idx="1">
                  <c:v>6.2</c:v>
                </c:pt>
                <c:pt idx="2">
                  <c:v>6.3</c:v>
                </c:pt>
                <c:pt idx="3">
                  <c:v>6.4</c:v>
                </c:pt>
                <c:pt idx="4">
                  <c:v>6.5</c:v>
                </c:pt>
                <c:pt idx="5">
                  <c:v>6.6</c:v>
                </c:pt>
              </c:numCache>
            </c:numRef>
          </c:cat>
          <c:val>
            <c:numRef>
              <c:f>'oblasti i standardi'!$B$70:$G$70</c:f>
              <c:numCache>
                <c:formatCode>0.0</c:formatCode>
                <c:ptCount val="6"/>
                <c:pt idx="0">
                  <c:v>24.637681159420293</c:v>
                </c:pt>
                <c:pt idx="1">
                  <c:v>21.739130434782609</c:v>
                </c:pt>
                <c:pt idx="2">
                  <c:v>39.130434782608695</c:v>
                </c:pt>
                <c:pt idx="3">
                  <c:v>20.289855072463769</c:v>
                </c:pt>
                <c:pt idx="4">
                  <c:v>36.231884057971016</c:v>
                </c:pt>
                <c:pt idx="5">
                  <c:v>28.985507246376812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73-46A9-8AEE-681C10E57AB4}"/>
            </c:ext>
          </c:extLst>
        </c:ser>
        <c:ser>
          <c:idx val="1"/>
          <c:order val="1"/>
          <c:tx>
            <c:strRef>
              <c:f>'oblasti i standardi'!$A$71</c:f>
              <c:strCache>
                <c:ptCount val="1"/>
                <c:pt idx="0">
                  <c:v>ниво остварености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standardi'!$B$69:$G$69</c:f>
              <c:numCache>
                <c:formatCode>General</c:formatCode>
                <c:ptCount val="6"/>
                <c:pt idx="0">
                  <c:v>6.1</c:v>
                </c:pt>
                <c:pt idx="1">
                  <c:v>6.2</c:v>
                </c:pt>
                <c:pt idx="2">
                  <c:v>6.3</c:v>
                </c:pt>
                <c:pt idx="3">
                  <c:v>6.4</c:v>
                </c:pt>
                <c:pt idx="4">
                  <c:v>6.5</c:v>
                </c:pt>
                <c:pt idx="5">
                  <c:v>6.6</c:v>
                </c:pt>
              </c:numCache>
            </c:numRef>
          </c:cat>
          <c:val>
            <c:numRef>
              <c:f>'oblasti i standardi'!$B$71:$G$71</c:f>
              <c:numCache>
                <c:formatCode>0.0</c:formatCode>
                <c:ptCount val="6"/>
                <c:pt idx="0">
                  <c:v>59.420289855072461</c:v>
                </c:pt>
                <c:pt idx="1">
                  <c:v>56.521739130434781</c:v>
                </c:pt>
                <c:pt idx="2">
                  <c:v>44.927536231884055</c:v>
                </c:pt>
                <c:pt idx="3">
                  <c:v>60.869565217391312</c:v>
                </c:pt>
                <c:pt idx="4">
                  <c:v>53.623188405797109</c:v>
                </c:pt>
                <c:pt idx="5">
                  <c:v>50.724637681159422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73-46A9-8AEE-681C10E57AB4}"/>
            </c:ext>
          </c:extLst>
        </c:ser>
        <c:ser>
          <c:idx val="2"/>
          <c:order val="2"/>
          <c:tx>
            <c:strRef>
              <c:f>'oblasti i standardi'!$A$72</c:f>
              <c:strCache>
                <c:ptCount val="1"/>
                <c:pt idx="0">
                  <c:v>ниво остварености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standardi'!$B$69:$G$69</c:f>
              <c:numCache>
                <c:formatCode>General</c:formatCode>
                <c:ptCount val="6"/>
                <c:pt idx="0">
                  <c:v>6.1</c:v>
                </c:pt>
                <c:pt idx="1">
                  <c:v>6.2</c:v>
                </c:pt>
                <c:pt idx="2">
                  <c:v>6.3</c:v>
                </c:pt>
                <c:pt idx="3">
                  <c:v>6.4</c:v>
                </c:pt>
                <c:pt idx="4">
                  <c:v>6.5</c:v>
                </c:pt>
                <c:pt idx="5">
                  <c:v>6.6</c:v>
                </c:pt>
              </c:numCache>
            </c:numRef>
          </c:cat>
          <c:val>
            <c:numRef>
              <c:f>'oblasti i standardi'!$B$72:$G$72</c:f>
              <c:numCache>
                <c:formatCode>0.0</c:formatCode>
                <c:ptCount val="6"/>
                <c:pt idx="0">
                  <c:v>14.492753623188406</c:v>
                </c:pt>
                <c:pt idx="1">
                  <c:v>20.289855072463769</c:v>
                </c:pt>
                <c:pt idx="2">
                  <c:v>15.942028985507244</c:v>
                </c:pt>
                <c:pt idx="3">
                  <c:v>17.391304347826086</c:v>
                </c:pt>
                <c:pt idx="4">
                  <c:v>8.695652173913043</c:v>
                </c:pt>
                <c:pt idx="5">
                  <c:v>20.289855072463769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73-46A9-8AEE-681C10E57AB4}"/>
            </c:ext>
          </c:extLst>
        </c:ser>
        <c:ser>
          <c:idx val="3"/>
          <c:order val="3"/>
          <c:tx>
            <c:strRef>
              <c:f>'oblasti i standardi'!$A$73</c:f>
              <c:strCache>
                <c:ptCount val="1"/>
                <c:pt idx="0">
                  <c:v>ниво остварености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73-46A9-8AEE-681C10E57AB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F73-46A9-8AEE-681C10E57A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'oblasti i standardi'!$B$69:$G$69</c:f>
              <c:numCache>
                <c:formatCode>General</c:formatCode>
                <c:ptCount val="6"/>
                <c:pt idx="0">
                  <c:v>6.1</c:v>
                </c:pt>
                <c:pt idx="1">
                  <c:v>6.2</c:v>
                </c:pt>
                <c:pt idx="2">
                  <c:v>6.3</c:v>
                </c:pt>
                <c:pt idx="3">
                  <c:v>6.4</c:v>
                </c:pt>
                <c:pt idx="4">
                  <c:v>6.5</c:v>
                </c:pt>
                <c:pt idx="5">
                  <c:v>6.6</c:v>
                </c:pt>
              </c:numCache>
            </c:numRef>
          </c:cat>
          <c:val>
            <c:numRef>
              <c:f>'oblasti i standardi'!$B$73:$G$73</c:f>
              <c:numCache>
                <c:formatCode>0.0</c:formatCode>
                <c:ptCount val="6"/>
                <c:pt idx="0">
                  <c:v>1.4492753623188406</c:v>
                </c:pt>
                <c:pt idx="1">
                  <c:v>1.4492753623188406</c:v>
                </c:pt>
                <c:pt idx="2">
                  <c:v>0</c:v>
                </c:pt>
                <c:pt idx="3">
                  <c:v>1.4492753623188406</c:v>
                </c:pt>
                <c:pt idx="4">
                  <c:v>1.4492753623188406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F73-46A9-8AEE-681C10E57AB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93786927"/>
        <c:axId val="1216498383"/>
      </c:barChart>
      <c:catAx>
        <c:axId val="119378692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sr-Cyrl-RS"/>
                  <a:t>Стандарди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16498383"/>
        <c:crosses val="autoZero"/>
        <c:auto val="1"/>
        <c:lblAlgn val="ctr"/>
        <c:lblOffset val="100"/>
        <c:noMultiLvlLbl val="0"/>
      </c:catAx>
      <c:valAx>
        <c:axId val="12164983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sr-Cyrl-RS"/>
                  <a:t>Проценат школа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93786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1A07-628E-4737-875D-030DF26770D8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37C1C-7F7E-4385-BC4D-1EF11D520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08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D999A-A8D8-4302-859B-9FC9F12FB81E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CE904-1C64-4FB5-B928-A21A7F971C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3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Стандард 6.5. </a:t>
            </a:r>
            <a:r>
              <a:rPr lang="sr-Cyrl-C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Материјално-технички ресурси користе се функционално</a:t>
            </a: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Стандард 6.3. </a:t>
            </a:r>
            <a:r>
              <a:rPr lang="sr-Cyrl-C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Лидерско деловање директора омогућава развој школе</a:t>
            </a: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Стандард 6.6. </a:t>
            </a:r>
            <a:r>
              <a:rPr lang="sr-Cyrl-C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Школа подржава иницијативу и развија предузетнички дух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C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</a:t>
            </a: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тандард 6.4. </a:t>
            </a:r>
            <a:r>
              <a:rPr lang="sr-Cyrl-C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Људски ресурси су у функцији квалитета рада школе</a:t>
            </a: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CE904-1C64-4FB5-B928-A21A7F971C6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98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CE904-1C64-4FB5-B928-A21A7F971C6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91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53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DC09-CF5E-4683-BFA8-175510F09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35F8C-C5CC-4D87-8DA2-9BB44A45F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2952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C1A91-31E2-4BB6-8B97-F0408BBDA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03818-E25B-4B37-942C-A2105D062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7371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A12FE-A9A3-4479-97CE-A84EBBB9C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B0D15-4026-42A5-982B-11B7876D4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9728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3E86-0963-49D6-AC4F-213DF708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1007-3F2B-4BC5-AA6C-851F22336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EF97-C4BC-4970-8072-F8A173DF7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8731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5E911-2C9B-4C16-94C6-62F3C14F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C53B0-3183-4053-8756-7B9197344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33809F-12E6-42D6-8008-7EFA148EF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08FF4-AA79-4A24-B54E-AA7B57403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A2DA3-39C8-4712-87D5-CC3DDAD143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7380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64EFB-BEB6-4DF2-9B4B-DB0F6FF1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0978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063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1A34-36BA-4CBD-93DE-628AE28E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A3A4-00BF-4C57-B23C-4F9039069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1CF46-E1AA-47C7-9A7F-C940954B7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96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689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A9336-20E6-4F3B-AE4B-5D7D52704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F01D11-151C-458D-A8CE-35DCC2F641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A8133-AB1B-49EA-BDBE-834906644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527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49FEC-18A9-48BA-9B89-8DAA94E3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0D1EE-38C4-41FB-B0C3-08EAE0B4A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0400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F24092-1C3E-4EB5-886E-B67E0A98B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359EB6-CA9B-47C1-AED8-E12F95477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04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16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2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5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625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8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35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CA864-3BE6-4F0F-B85F-2A26D0580ADF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5C2BA-BF4A-4632-A5C9-A15A3C38E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6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5F8BA7-64C1-4BBD-856D-D29D2E5BA60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8C4CB-0806-4AD9-A52A-1E043169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4344-0B42-4F44-97BA-9648C7744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891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B74DE9D6-03BE-4698-9374-4A75ECEAA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695228AF-6371-41CF-AC82-058602BEB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8145" y="3428999"/>
            <a:ext cx="8297884" cy="1747051"/>
          </a:xfrm>
        </p:spPr>
        <p:txBody>
          <a:bodyPr>
            <a:normAutofit/>
          </a:bodyPr>
          <a:lstStyle/>
          <a:p>
            <a:r>
              <a:rPr lang="sr-Cyrl-RS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Активности Министарства просвете у области осигурања квалитета рада установа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D2930DF-42FD-42BC-919D-5DE43FE52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145" y="5371138"/>
            <a:ext cx="10881360" cy="64072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chemeClr val="tx2"/>
                </a:solidFill>
              </a:rPr>
              <a:t>Једанаести акредитовани стручни скуп Душтва директора школа Србије,                           Тара 5-7. новембар 2023. године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947" y="606491"/>
            <a:ext cx="4758612" cy="139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7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b="1" dirty="0" smtClean="0">
                <a:solidFill>
                  <a:schemeClr val="accent1">
                    <a:lumMod val="50000"/>
                  </a:schemeClr>
                </a:solidFill>
              </a:rPr>
              <a:t>КВАЛИТЕТ РАДА ОСНОВНИХ ШКОЛА – 2,50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8B74DA1-314A-4805-AE5E-9085FF8DBD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0323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3787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/>
              <a:t>На нивоу школских управа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87" y="1426029"/>
            <a:ext cx="10929256" cy="5029200"/>
          </a:xfrm>
        </p:spPr>
        <p:txBody>
          <a:bodyPr>
            <a:normAutofit/>
          </a:bodyPr>
          <a:lstStyle/>
          <a:p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У</a:t>
            </a:r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шест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од 1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6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 школских управа има више оцена 3 и 4 (добре школе), него оцена 1 и </a:t>
            </a:r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2 (највише у ШУ </a:t>
            </a:r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Београд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Зрењанин и </a:t>
            </a:r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Ниш). </a:t>
            </a:r>
          </a:p>
          <a:p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У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седам школских управа било је највиших оцена (4), али углавном преовлађују оцене 3. </a:t>
            </a:r>
            <a:endParaRPr lang="sr-Cyrl-C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У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школским управама Ужице, Чачак, Зајечар, Јагодина и Краљево око 75% вреднованих школа је процењено оценама 2 или 1, док је то случај са 90% школа у школској управи Лесковац. </a:t>
            </a:r>
            <a:endParaRPr lang="sr-Cyrl-C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Најнижу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оцену (1) су добиле </a:t>
            </a:r>
            <a:r>
              <a:rPr lang="sr-Cyrl-CS" dirty="0" smtClean="0">
                <a:solidFill>
                  <a:schemeClr val="accent1">
                    <a:lumMod val="50000"/>
                  </a:schemeClr>
                </a:solidFill>
              </a:rPr>
              <a:t>по две </a:t>
            </a:r>
            <a:r>
              <a:rPr lang="sr-Cyrl-CS" dirty="0">
                <a:solidFill>
                  <a:schemeClr val="accent1">
                    <a:lumMod val="50000"/>
                  </a:schemeClr>
                </a:solidFill>
              </a:rPr>
              <a:t>школе у у Школској управи Лесковац и Нови Сад и по једна школа у школским управама Јагодина, Крагујевац, Краљево, Крушевац, Сомбор и Ужице.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rgbClr val="FFC000"/>
                </a:solidFill>
              </a:rPr>
              <a:t>Питање критеријума за избор годишег узорка школа</a:t>
            </a:r>
            <a:endParaRPr lang="en-US" dirty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962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Област квалитета Настава и учење - ОШ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357905A-410F-4747-87B8-1A397945AA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428246"/>
              </p:ext>
            </p:extLst>
          </p:nvPr>
        </p:nvGraphicFramePr>
        <p:xfrm>
          <a:off x="838200" y="1880054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6132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b="1" dirty="0" smtClean="0">
                <a:solidFill>
                  <a:schemeClr val="accent1">
                    <a:lumMod val="50000"/>
                  </a:schemeClr>
                </a:solidFill>
              </a:rPr>
              <a:t>Област квалитета Организација рада и руковођење - ОШ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568FAF1-1C94-440C-B921-35FACF5CF4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409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3224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742502"/>
              </p:ext>
            </p:extLst>
          </p:nvPr>
        </p:nvGraphicFramePr>
        <p:xfrm>
          <a:off x="3418115" y="446308"/>
          <a:ext cx="4996542" cy="63028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7765">
                  <a:extLst>
                    <a:ext uri="{9D8B030D-6E8A-4147-A177-3AD203B41FA5}">
                      <a16:colId xmlns:a16="http://schemas.microsoft.com/office/drawing/2014/main" val="637376235"/>
                    </a:ext>
                  </a:extLst>
                </a:gridCol>
                <a:gridCol w="2628777">
                  <a:extLst>
                    <a:ext uri="{9D8B030D-6E8A-4147-A177-3AD203B41FA5}">
                      <a16:colId xmlns:a16="http://schemas.microsoft.com/office/drawing/2014/main" val="778221595"/>
                    </a:ext>
                  </a:extLst>
                </a:gridCol>
              </a:tblGrid>
              <a:tr h="6578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ШУ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Број вреднованих </a:t>
                      </a:r>
                      <a:r>
                        <a:rPr lang="sr-Cyrl-RS" sz="1800" dirty="0" smtClean="0">
                          <a:effectLst/>
                        </a:rPr>
                        <a:t>СШ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36916923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Београд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695767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Ваљево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73109899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Зајечар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25139091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Зрењанин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84947191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effectLst/>
                        </a:rPr>
                        <a:t>Јагодина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04885801"/>
                  </a:ext>
                </a:extLst>
              </a:tr>
              <a:tr h="333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Косовска Митровица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69265826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Крагујевац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482537561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Краљево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6729701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Крушевац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48301944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Лесковац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47779206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Ниш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28245907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Нови Сад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87625595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Пожаревац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97933999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Сомбор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0578435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Ужице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79391519"/>
                  </a:ext>
                </a:extLst>
              </a:tr>
              <a:tr h="3541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Укупно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</a:rPr>
                        <a:t>69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575454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830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chemeClr val="accent1">
                    <a:lumMod val="50000"/>
                  </a:schemeClr>
                </a:solidFill>
              </a:rPr>
              <a:t>КВАЛИТЕТ РАДА </a:t>
            </a: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СРЕДЊИХ ШКОЛА – 2,67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DCD05F-B889-2475-53A4-322D7BEFBC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2291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6438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85800"/>
            <a:ext cx="10515600" cy="1004888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Оцене за укупни квалитет рада према типу средње школе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7" y="1718583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 smtClean="0"/>
              <a:t>ГИМНАЗИЈЕ (20)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7573" y="1426029"/>
            <a:ext cx="5726341" cy="1079046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СТРУЧНЕ И УМЕТНИЧКЕ ШКОЛЕ (35)</a:t>
            </a:r>
            <a:endParaRPr lang="en-US" sz="2800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310DCCE-C247-AA36-AB84-6764220154D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7734475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A777BDA-62F4-5717-B58E-C02B0AF4E426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23437430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56673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Област квалитета Настава и учење - СШ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42356FB-C4B4-1564-99E8-6A9B789EC0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5829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6663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71" y="365125"/>
            <a:ext cx="11255829" cy="1325563"/>
          </a:xfrm>
        </p:spPr>
        <p:txBody>
          <a:bodyPr>
            <a:normAutofit/>
          </a:bodyPr>
          <a:lstStyle/>
          <a:p>
            <a:pPr algn="ctr"/>
            <a:r>
              <a:rPr lang="sr-Cyrl-RS" sz="4000" b="1" dirty="0" smtClean="0">
                <a:solidFill>
                  <a:schemeClr val="accent1">
                    <a:lumMod val="50000"/>
                  </a:schemeClr>
                </a:solidFill>
              </a:rPr>
              <a:t>Област квалитета Организација и управљање... - СШ</a:t>
            </a: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9BD9E7A-C5CE-AAE5-F25B-0289FD4DB3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0844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1544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55914"/>
            <a:ext cx="10515600" cy="63477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3. Измене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и допуне Правилника о програму обуке и лиценцирању директора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69650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ПРАВИЛНИК</a:t>
            </a:r>
            <a:r>
              <a:rPr lang="sr-Cyrl-RS" b="1" dirty="0" smtClean="0"/>
              <a:t> </a:t>
            </a:r>
            <a:r>
              <a:rPr lang="en-US" b="1" dirty="0" smtClean="0"/>
              <a:t>о </a:t>
            </a:r>
            <a:r>
              <a:rPr lang="en-US" b="1" dirty="0" err="1"/>
              <a:t>програму</a:t>
            </a:r>
            <a:r>
              <a:rPr lang="en-US" b="1" dirty="0"/>
              <a:t> </a:t>
            </a:r>
            <a:r>
              <a:rPr lang="en-US" b="1" dirty="0" err="1"/>
              <a:t>обуке</a:t>
            </a:r>
            <a:r>
              <a:rPr lang="en-US" b="1" dirty="0"/>
              <a:t> и </a:t>
            </a:r>
            <a:r>
              <a:rPr lang="en-US" b="1" dirty="0" err="1"/>
              <a:t>полагању</a:t>
            </a:r>
            <a:r>
              <a:rPr lang="en-US" b="1" dirty="0"/>
              <a:t> </a:t>
            </a:r>
            <a:r>
              <a:rPr lang="en-US" b="1" dirty="0" err="1"/>
              <a:t>испита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лиценцу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sr-Cyrl-RS" b="1" dirty="0" smtClean="0"/>
              <a:t> </a:t>
            </a:r>
            <a:r>
              <a:rPr lang="en-US" b="1" dirty="0" err="1" smtClean="0"/>
              <a:t>директора</a:t>
            </a:r>
            <a:r>
              <a:rPr lang="en-US" b="1" dirty="0" smtClean="0"/>
              <a:t> </a:t>
            </a:r>
            <a:r>
              <a:rPr lang="en-US" b="1" dirty="0" err="1"/>
              <a:t>установe</a:t>
            </a:r>
            <a:r>
              <a:rPr lang="en-US" b="1" dirty="0"/>
              <a:t> </a:t>
            </a:r>
            <a:r>
              <a:rPr lang="en-US" b="1" dirty="0" err="1"/>
              <a:t>образовања</a:t>
            </a:r>
            <a:r>
              <a:rPr lang="en-US" b="1" dirty="0"/>
              <a:t> и </a:t>
            </a:r>
            <a:r>
              <a:rPr lang="en-US" b="1" dirty="0" err="1" smtClean="0"/>
              <a:t>васпитања</a:t>
            </a:r>
            <a:r>
              <a:rPr lang="sr-Cyrl-RS" b="1" dirty="0" smtClean="0"/>
              <a:t> (СГ, 63/2018)</a:t>
            </a:r>
          </a:p>
          <a:p>
            <a:r>
              <a:rPr lang="sr-Cyrl-RS" b="1" dirty="0" smtClean="0"/>
              <a:t>Члан 2. - </a:t>
            </a:r>
            <a:r>
              <a:rPr lang="en-US" b="1" dirty="0" err="1" smtClean="0">
                <a:solidFill>
                  <a:srgbClr val="FFC000"/>
                </a:solidFill>
              </a:rPr>
              <a:t>Програм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обуке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sr-Cyrl-RS" b="1" dirty="0" smtClean="0">
                <a:solidFill>
                  <a:srgbClr val="FFC000"/>
                </a:solidFill>
              </a:rPr>
              <a:t> </a:t>
            </a:r>
            <a:r>
              <a:rPr lang="sr-Cyrl-RS" b="1" dirty="0" smtClean="0"/>
              <a:t>- </a:t>
            </a:r>
            <a:r>
              <a:rPr lang="en-US" dirty="0" err="1" smtClean="0"/>
              <a:t>има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циљ</a:t>
            </a:r>
            <a:r>
              <a:rPr lang="en-US" dirty="0"/>
              <a:t> </a:t>
            </a:r>
            <a:r>
              <a:rPr lang="en-US" dirty="0" err="1"/>
              <a:t>оспособљавање</a:t>
            </a:r>
            <a:r>
              <a:rPr lang="en-US" dirty="0"/>
              <a:t> </a:t>
            </a:r>
            <a:r>
              <a:rPr lang="en-US" dirty="0" err="1"/>
              <a:t>кандидата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стицање</a:t>
            </a:r>
            <a:r>
              <a:rPr lang="en-US" dirty="0"/>
              <a:t> </a:t>
            </a:r>
            <a:r>
              <a:rPr lang="en-US" dirty="0" err="1"/>
              <a:t>компетенција</a:t>
            </a:r>
            <a:r>
              <a:rPr lang="en-US" dirty="0"/>
              <a:t> </a:t>
            </a:r>
            <a:r>
              <a:rPr lang="en-US" dirty="0" err="1"/>
              <a:t>директора</a:t>
            </a:r>
            <a:r>
              <a:rPr lang="en-US" dirty="0"/>
              <a:t> у </a:t>
            </a:r>
            <a:r>
              <a:rPr lang="en-US" dirty="0" err="1"/>
              <a:t>складу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стандардима</a:t>
            </a:r>
            <a:r>
              <a:rPr lang="en-US" dirty="0"/>
              <a:t> </a:t>
            </a:r>
            <a:r>
              <a:rPr lang="en-US" dirty="0" err="1"/>
              <a:t>прописаним</a:t>
            </a:r>
            <a:r>
              <a:rPr lang="en-US" dirty="0"/>
              <a:t> </a:t>
            </a:r>
            <a:r>
              <a:rPr lang="en-US" dirty="0" err="1"/>
              <a:t>правилником</a:t>
            </a:r>
            <a:r>
              <a:rPr lang="en-US" dirty="0"/>
              <a:t> </a:t>
            </a:r>
            <a:r>
              <a:rPr lang="en-US" dirty="0" err="1"/>
              <a:t>којим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прописују</a:t>
            </a:r>
            <a:r>
              <a:rPr lang="en-US" dirty="0"/>
              <a:t> </a:t>
            </a:r>
            <a:r>
              <a:rPr lang="en-US" dirty="0" err="1"/>
              <a:t>стандарди</a:t>
            </a:r>
            <a:r>
              <a:rPr lang="en-US" dirty="0"/>
              <a:t> </a:t>
            </a:r>
            <a:r>
              <a:rPr lang="en-US" dirty="0" err="1"/>
              <a:t>компетенција</a:t>
            </a:r>
            <a:r>
              <a:rPr lang="en-US" dirty="0"/>
              <a:t> </a:t>
            </a:r>
            <a:r>
              <a:rPr lang="en-US" dirty="0" err="1"/>
              <a:t>директора</a:t>
            </a:r>
            <a:r>
              <a:rPr lang="en-US" dirty="0"/>
              <a:t> </a:t>
            </a:r>
            <a:r>
              <a:rPr lang="en-US" dirty="0" err="1" smtClean="0"/>
              <a:t>установа</a:t>
            </a:r>
            <a:r>
              <a:rPr lang="en-US" dirty="0" smtClean="0"/>
              <a:t> </a:t>
            </a:r>
            <a:r>
              <a:rPr lang="en-US" dirty="0" err="1"/>
              <a:t>образовања</a:t>
            </a:r>
            <a:r>
              <a:rPr lang="en-US" dirty="0"/>
              <a:t> и </a:t>
            </a:r>
            <a:r>
              <a:rPr lang="en-US" dirty="0" err="1"/>
              <a:t>васпитања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b="1" dirty="0" smtClean="0"/>
              <a:t>Члан 3. – </a:t>
            </a:r>
            <a:r>
              <a:rPr lang="sr-Cyrl-RS" b="1" dirty="0" smtClean="0">
                <a:solidFill>
                  <a:srgbClr val="FFC000"/>
                </a:solidFill>
              </a:rPr>
              <a:t>Трајање обуке </a:t>
            </a:r>
            <a:r>
              <a:rPr lang="sr-Cyrl-RS" b="1" dirty="0" smtClean="0"/>
              <a:t>и Члан 4. - </a:t>
            </a:r>
            <a:r>
              <a:rPr lang="en-US" b="1" dirty="0" err="1" smtClean="0">
                <a:solidFill>
                  <a:srgbClr val="FFC000"/>
                </a:solidFill>
              </a:rPr>
              <a:t>Пријављивање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за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похађање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>
                <a:solidFill>
                  <a:srgbClr val="FFC000"/>
                </a:solidFill>
              </a:rPr>
              <a:t>програма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обуке</a:t>
            </a:r>
            <a:r>
              <a:rPr lang="sr-Cyrl-RS" b="1" dirty="0" smtClean="0">
                <a:solidFill>
                  <a:srgbClr val="FFC000"/>
                </a:solidFill>
              </a:rPr>
              <a:t> </a:t>
            </a:r>
            <a:r>
              <a:rPr lang="sr-Cyrl-RS" b="1" dirty="0" smtClean="0"/>
              <a:t>(одређивање рока у коме је кандидат у обавези са савлада програм обуке) и време за истраживање</a:t>
            </a:r>
            <a:endParaRPr lang="en-US" b="1" dirty="0"/>
          </a:p>
          <a:p>
            <a:r>
              <a:rPr lang="en-US" dirty="0" err="1"/>
              <a:t>Члан</a:t>
            </a:r>
            <a:r>
              <a:rPr lang="en-US" dirty="0"/>
              <a:t> </a:t>
            </a:r>
            <a:r>
              <a:rPr lang="sr-Cyrl-RS" dirty="0" smtClean="0"/>
              <a:t>8. – </a:t>
            </a:r>
            <a:r>
              <a:rPr lang="sr-Cyrl-RS" b="1" dirty="0" smtClean="0">
                <a:solidFill>
                  <a:srgbClr val="FFC000"/>
                </a:solidFill>
              </a:rPr>
              <a:t>Портфолио</a:t>
            </a:r>
            <a:r>
              <a:rPr lang="sr-Cyrl-RS" dirty="0" smtClean="0"/>
              <a:t> (и у електронској форми)</a:t>
            </a:r>
          </a:p>
          <a:p>
            <a:r>
              <a:rPr lang="sr-Cyrl-RS" dirty="0" smtClean="0"/>
              <a:t>Програм обуке и садржај испита </a:t>
            </a:r>
            <a:r>
              <a:rPr lang="sr-Cyrl-RS" b="1" dirty="0" smtClean="0">
                <a:solidFill>
                  <a:srgbClr val="FFC000"/>
                </a:solidFill>
              </a:rPr>
              <a:t>за кандидата који није директор</a:t>
            </a:r>
            <a:endParaRPr lang="en-US" b="1" dirty="0">
              <a:solidFill>
                <a:srgbClr val="FFC000"/>
              </a:solidFill>
            </a:endParaRPr>
          </a:p>
          <a:p>
            <a:endParaRPr lang="en-US" dirty="0"/>
          </a:p>
          <a:p>
            <a:endParaRPr lang="sr-Cyrl-RS" b="1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4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457201"/>
            <a:ext cx="11490960" cy="827313"/>
          </a:xfrm>
        </p:spPr>
        <p:txBody>
          <a:bodyPr>
            <a:normAutofit/>
          </a:bodyPr>
          <a:lstStyle/>
          <a:p>
            <a:pPr algn="ctr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Садржај теме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83772" y="1284514"/>
            <a:ext cx="10564586" cy="5573486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Измене стандарда квалитета рада школа и школски извештаји са ЗИ</a:t>
            </a:r>
          </a:p>
          <a:p>
            <a:pPr marL="514350" indent="-51435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Резултати спољашњег вредновања рада школа (пресек)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Измене и допуне Правилника о програму обуке и лиценцирању директора</a:t>
            </a:r>
          </a:p>
          <a:p>
            <a:pPr marL="514350" indent="-51435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Нови систем за осигурање процеса и резултата самовредновања у школама</a:t>
            </a:r>
          </a:p>
          <a:p>
            <a:pPr marL="514350" indent="-51435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Припрема за спољашње вредновање рада предшколских установа у складу са новим програмским основама</a:t>
            </a:r>
            <a:endParaRPr lang="sr-Cyrl-CS" sz="3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6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Нови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систем за осигурање процеса и резултата самовредновања у школама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Апликација која омогућава приказ резултата самовредновања на више нивоа (анонимност и друге </a:t>
            </a:r>
            <a:r>
              <a:rPr lang="sr-Cyrl-RS" dirty="0" smtClean="0"/>
              <a:t>могућности)</a:t>
            </a:r>
          </a:p>
          <a:p>
            <a:r>
              <a:rPr lang="sr-Cyrl-RS" dirty="0" smtClean="0"/>
              <a:t>Листе примера добре праксе (искази којима се илуструје добар рад), од 5 до 7 који прате сваки показатељ</a:t>
            </a:r>
          </a:p>
          <a:p>
            <a:r>
              <a:rPr lang="sr-Cyrl-RS" dirty="0" smtClean="0"/>
              <a:t>Економичност примене</a:t>
            </a:r>
          </a:p>
          <a:p>
            <a:r>
              <a:rPr lang="sr-Cyrl-RS" dirty="0" smtClean="0"/>
              <a:t>Отворен систем који омогућава нове илустративне примере</a:t>
            </a:r>
          </a:p>
          <a:p>
            <a:r>
              <a:rPr lang="sr-Cyrl-RS" dirty="0" smtClean="0"/>
              <a:t>Графички прикази и селекција одређених стандарда и показатеља</a:t>
            </a:r>
          </a:p>
          <a:p>
            <a:r>
              <a:rPr lang="sr-Cyrl-RS" dirty="0" smtClean="0"/>
              <a:t>Вишеструка употребна вредност за интерни систем квалитета</a:t>
            </a:r>
          </a:p>
          <a:p>
            <a:r>
              <a:rPr lang="sr-Cyrl-RS" dirty="0" smtClean="0"/>
              <a:t>Пилотирање у 19 школа до краја првог полугодишта</a:t>
            </a:r>
          </a:p>
          <a:p>
            <a:r>
              <a:rPr lang="sr-Cyrl-RS" dirty="0" smtClean="0"/>
              <a:t>У систему од 2024.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49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850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sr-Cyrl-RS" sz="4000" b="1" dirty="0" smtClean="0"/>
              <a:t>2.1.2</a:t>
            </a:r>
            <a:r>
              <a:rPr lang="sr-Cyrl-RS" sz="4000" b="1" dirty="0"/>
              <a:t>. Ученик разуме обjашњења, упутства и кључне поjмовe.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32114"/>
            <a:ext cx="11713028" cy="5044849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solidFill>
                  <a:srgbClr val="FFC000"/>
                </a:solidFill>
              </a:rPr>
              <a:t>Илустративни примери: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sr-Cyrl-RS" sz="2000" dirty="0" smtClean="0">
                <a:solidFill>
                  <a:schemeClr val="accent1">
                    <a:lumMod val="50000"/>
                  </a:schemeClr>
                </a:solidFill>
              </a:rPr>
              <a:t>оком 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часа ученици показују да су им јасна упутства, терминологија и кључни појмови (дају конкретне одговоре, самостално објашњавају појмове и слободно траже подршку у томе и сл.).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Током часа наставник користи различите материјале (</a:t>
            </a:r>
            <a:r>
              <a:rPr lang="sr-Cyrl-RS" sz="2000" dirty="0" smtClean="0">
                <a:solidFill>
                  <a:schemeClr val="accent1">
                    <a:lumMod val="50000"/>
                  </a:schemeClr>
                </a:solidFill>
              </a:rPr>
              <a:t>илустрације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, слике, графиконе, видео записе...) и примере како  би помогао ученицима да разумеју кључне појмове.  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Ученици једни другима објашњавају кључне појмове на различите начине: драмским техникама, излагањем, цртањем; постављају питања, задају задатке; повезују их с реалним животним искуствима и сл);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Наставник користи погрешне или непотпуне одговоре ученика како би им помогао да боље разумеју предмет учења (заједничко тражење објашњења за погрешно разумевање појмова и закључака и сл.).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На часу доминирају активности, задаци, налози који захтевају закључивање, издвајање појмова, објашњења, тумачења.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sr-Cyrl-RS" sz="2000" dirty="0">
                <a:solidFill>
                  <a:schemeClr val="accent1">
                    <a:lumMod val="50000"/>
                  </a:schemeClr>
                </a:solidFill>
              </a:rPr>
              <a:t>У коришћењу кључних појмова и објашњавању процедура и корака, ученици повезују појаве, знања, процедуре, кораке из других сродних предмета (нпр. на задатку из физике тражи да препознају употребљене математичке појмове и процедуре и сл</a:t>
            </a:r>
            <a:r>
              <a:rPr lang="sr-Cyrl-RS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98628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b="1" dirty="0"/>
              <a:t>2.3.3. Ученик прикупља, критички процењуjе и анализира идеjе, одговоре и </a:t>
            </a:r>
            <a:r>
              <a:rPr lang="sr-Cyrl-RS" sz="3600" b="1" dirty="0" smtClean="0"/>
              <a:t>решења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5625"/>
            <a:ext cx="11212286" cy="4596946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>
                <a:solidFill>
                  <a:srgbClr val="FFC000"/>
                </a:solidFill>
              </a:rPr>
              <a:t>Илустративни </a:t>
            </a:r>
            <a:r>
              <a:rPr lang="sr-Cyrl-RS" dirty="0">
                <a:solidFill>
                  <a:srgbClr val="FFC000"/>
                </a:solidFill>
              </a:rPr>
              <a:t>примери</a:t>
            </a:r>
            <a:r>
              <a:rPr lang="sr-Cyrl-RS" dirty="0" smtClean="0">
                <a:solidFill>
                  <a:srgbClr val="FFC000"/>
                </a:solidFill>
              </a:rPr>
              <a:t>:</a:t>
            </a:r>
            <a:endParaRPr lang="en-US" dirty="0">
              <a:solidFill>
                <a:srgbClr val="FFC000"/>
              </a:solidFill>
            </a:endParaRPr>
          </a:p>
          <a:p>
            <a:pPr lvl="0"/>
            <a:r>
              <a:rPr lang="sr-Cyrl-RS" dirty="0"/>
              <a:t>Наставник подстиче ученике да проблем сагледају из више перспектива коришћењем различитих техника (игра улога, дебата, критички пријатељ, форум театар, децентрација...)</a:t>
            </a:r>
            <a:endParaRPr lang="en-US" dirty="0"/>
          </a:p>
          <a:p>
            <a:pPr lvl="0"/>
            <a:r>
              <a:rPr lang="sr-Cyrl-RS" dirty="0"/>
              <a:t>Ученици умеју да своја размишљања и идеје аргументовано представе одељењу и траже мишљење других ученика/вршњака.</a:t>
            </a:r>
            <a:endParaRPr lang="en-US" dirty="0"/>
          </a:p>
          <a:p>
            <a:pPr lvl="0"/>
            <a:r>
              <a:rPr lang="sr-Cyrl-RS" dirty="0"/>
              <a:t>Наставник учи ученике како да препознају веродостојност и релевантност извора.</a:t>
            </a:r>
            <a:endParaRPr lang="en-US" dirty="0"/>
          </a:p>
          <a:p>
            <a:pPr lvl="0"/>
            <a:r>
              <a:rPr lang="sr-Cyrl-RS" dirty="0"/>
              <a:t>Ученици користе различите изворе знања које су самостално пронашли, користили, припремили.</a:t>
            </a:r>
            <a:endParaRPr lang="en-US" dirty="0"/>
          </a:p>
          <a:p>
            <a:pPr lvl="0"/>
            <a:r>
              <a:rPr lang="sr-Cyrl-RS" dirty="0"/>
              <a:t>Наставник охрабрује ученике да сагледају,  аргументовано образложе и исправе своје и туђе грешке.</a:t>
            </a:r>
            <a:endParaRPr lang="en-US" dirty="0"/>
          </a:p>
          <a:p>
            <a:pPr lvl="0"/>
            <a:r>
              <a:rPr lang="sr-Cyrl-RS" dirty="0"/>
              <a:t>Наставник подстиче ученике да дефинишу критеријуме успешности за различите продукте (ликовни рад, литерарни рад, пројекат, презентација….)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17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5542"/>
            <a:ext cx="10515600" cy="120831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Припрема за спољашње вредновање рада предшколских установа у складу са новим програмским основама</a:t>
            </a:r>
            <a:r>
              <a:rPr lang="sr-Cyrl-CS" sz="32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sr-Cyrl-CS" sz="32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 2024. године у ПУ које су у пројекту од 2019. године (1. фаза)</a:t>
            </a:r>
          </a:p>
          <a:p>
            <a:r>
              <a:rPr lang="sr-Cyrl-RS" sz="3600" dirty="0" smtClean="0"/>
              <a:t>Опсежне припреме просветних саветника – обуке, сарадња са менторима, боравак у центрима кластера, симулација вредновања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45317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sr-Cyrl-RS" sz="3600" dirty="0" smtClean="0">
                <a:solidFill>
                  <a:schemeClr val="accent1">
                    <a:lumMod val="50000"/>
                  </a:schemeClr>
                </a:solidFill>
              </a:rPr>
              <a:t>Питања?</a:t>
            </a:r>
          </a:p>
          <a:p>
            <a:pPr algn="ctr"/>
            <a:endParaRPr lang="sr-Cyrl-RS" sz="36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sr-Cyrl-RS" sz="3600" dirty="0" smtClean="0">
                <a:solidFill>
                  <a:schemeClr val="accent1">
                    <a:lumMod val="50000"/>
                  </a:schemeClr>
                </a:solidFill>
              </a:rPr>
              <a:t>Захваљујем на пажњи</a:t>
            </a:r>
            <a:r>
              <a:rPr lang="en-GB" sz="3600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  <a:endParaRPr lang="sr-Cyrl-R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sr-Cyrl-R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Контакт: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jasmina.djelic@mpn.gov.rs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3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670" y="740229"/>
            <a:ext cx="10172701" cy="84908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1. Измене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стандарда квалитета рада школа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786" y="1273629"/>
            <a:ext cx="10793185" cy="5159827"/>
          </a:xfrm>
        </p:spPr>
        <p:txBody>
          <a:bodyPr>
            <a:normAutofit lnSpcReduction="10000"/>
          </a:bodyPr>
          <a:lstStyle/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Правилник 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о стандардима квалитета рада установа </a:t>
            </a:r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(СГ, 14/2018).</a:t>
            </a:r>
          </a:p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Измене се односе само на </a:t>
            </a:r>
            <a:r>
              <a:rPr lang="sr-Cyrl-RS" i="1" dirty="0" smtClean="0">
                <a:solidFill>
                  <a:schemeClr val="accent1">
                    <a:lumMod val="50000"/>
                  </a:schemeClr>
                </a:solidFill>
              </a:rPr>
              <a:t>Област квалитета 3: Образовна постигнућа ученика, стандард 3.1.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Резултати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ученика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завршном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испиту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показују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оствареност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стандарда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постигнућа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наставних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предмета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односно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оствареност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постављених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индивидуалних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циљева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</a:rPr>
              <a:t>учења</a:t>
            </a:r>
            <a:endParaRPr lang="en-US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У периоду 2018-2023. година, ревидирани стандарди квалитета рада установа су коришћени без сметњи, све до увођења нове структуре завршног испита у јуну 2023. године, који уместо комбинованог теста садржи изабрани тест. 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dirty="0" smtClean="0">
                <a:solidFill>
                  <a:schemeClr val="accent1">
                    <a:lumMod val="50000"/>
                  </a:schemeClr>
                </a:solidFill>
              </a:rPr>
              <a:t>Нови завршни испит је захтевао и измену постојећих и увођење нових анализа које су саставни део школских извештаја на завршном испиту 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6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7943"/>
            <a:ext cx="10972800" cy="732745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>
                <a:solidFill>
                  <a:srgbClr val="FF0000"/>
                </a:solidFill>
              </a:rPr>
              <a:t>ПОСТОЈЕЋЕ РЕШЕЊЕ</a:t>
            </a:r>
            <a:r>
              <a:rPr lang="sr-Cyrl-RS" sz="3200" b="1" dirty="0" smtClean="0"/>
              <a:t>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3.1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Резултати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ученика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завршном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испиту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показују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оствареност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стандарда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постигнућа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наставних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предмета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односно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оствареност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постављених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индивидуалних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циљева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</a:rPr>
              <a:t>учења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486" y="1825624"/>
            <a:ext cx="11190514" cy="450986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3.1.1</a:t>
            </a:r>
            <a:r>
              <a:rPr lang="en-US" dirty="0"/>
              <a:t>. </a:t>
            </a:r>
            <a:r>
              <a:rPr lang="en-US" dirty="0" err="1"/>
              <a:t>Резултати</a:t>
            </a:r>
            <a:r>
              <a:rPr lang="en-US" dirty="0"/>
              <a:t> </a:t>
            </a:r>
            <a:r>
              <a:rPr lang="en-US" dirty="0" err="1"/>
              <a:t>ученика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завршном</a:t>
            </a:r>
            <a:r>
              <a:rPr lang="en-US" dirty="0"/>
              <a:t> </a:t>
            </a:r>
            <a:r>
              <a:rPr lang="en-US" dirty="0" err="1"/>
              <a:t>испиту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/</a:t>
            </a:r>
            <a:r>
              <a:rPr lang="en-US" dirty="0" err="1"/>
              <a:t>матерњег</a:t>
            </a:r>
            <a:r>
              <a:rPr lang="en-US" dirty="0"/>
              <a:t> </a:t>
            </a:r>
            <a:r>
              <a:rPr lang="en-US" dirty="0" err="1"/>
              <a:t>језика</a:t>
            </a:r>
            <a:r>
              <a:rPr lang="en-US" dirty="0"/>
              <a:t> и </a:t>
            </a:r>
            <a:r>
              <a:rPr lang="en-US" dirty="0" err="1"/>
              <a:t>математике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нивоу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изнад</a:t>
            </a:r>
            <a:r>
              <a:rPr lang="en-US" dirty="0"/>
              <a:t> </a:t>
            </a:r>
            <a:r>
              <a:rPr lang="en-US" dirty="0" err="1"/>
              <a:t>нивоа</a:t>
            </a:r>
            <a:r>
              <a:rPr lang="en-US" dirty="0"/>
              <a:t> </a:t>
            </a:r>
            <a:r>
              <a:rPr lang="en-US" dirty="0" err="1"/>
              <a:t>републичког</a:t>
            </a:r>
            <a:r>
              <a:rPr lang="en-US" dirty="0"/>
              <a:t> </a:t>
            </a:r>
            <a:r>
              <a:rPr lang="en-US" dirty="0" err="1"/>
              <a:t>просека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FFFF00"/>
                </a:solidFill>
              </a:rPr>
              <a:t>3.1.2. </a:t>
            </a:r>
            <a:r>
              <a:rPr lang="en-US" dirty="0" err="1">
                <a:solidFill>
                  <a:srgbClr val="FFFF00"/>
                </a:solidFill>
              </a:rPr>
              <a:t>Најмање</a:t>
            </a:r>
            <a:r>
              <a:rPr lang="en-US" dirty="0">
                <a:solidFill>
                  <a:srgbClr val="FFFF00"/>
                </a:solidFill>
              </a:rPr>
              <a:t> 80% </a:t>
            </a:r>
            <a:r>
              <a:rPr lang="en-US" dirty="0" err="1">
                <a:solidFill>
                  <a:srgbClr val="FFFF00"/>
                </a:solidFill>
              </a:rPr>
              <a:t>ученика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остварује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основни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ниво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стандарда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постигнућа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тестовима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из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српског</a:t>
            </a:r>
            <a:r>
              <a:rPr lang="en-US" dirty="0">
                <a:solidFill>
                  <a:srgbClr val="FFFF00"/>
                </a:solidFill>
              </a:rPr>
              <a:t>/</a:t>
            </a:r>
            <a:r>
              <a:rPr lang="en-US" dirty="0" err="1">
                <a:solidFill>
                  <a:srgbClr val="FFFF00"/>
                </a:solidFill>
              </a:rPr>
              <a:t>матерњег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језика</a:t>
            </a:r>
            <a:r>
              <a:rPr lang="en-US" dirty="0">
                <a:solidFill>
                  <a:srgbClr val="FFFF00"/>
                </a:solidFill>
              </a:rPr>
              <a:t> и </a:t>
            </a:r>
            <a:r>
              <a:rPr lang="en-US" dirty="0" err="1">
                <a:solidFill>
                  <a:srgbClr val="FFFF00"/>
                </a:solidFill>
              </a:rPr>
              <a:t>математике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r>
              <a:rPr lang="en-US" dirty="0">
                <a:solidFill>
                  <a:srgbClr val="FFFF00"/>
                </a:solidFill>
              </a:rPr>
              <a:t>3.1.3. </a:t>
            </a:r>
            <a:r>
              <a:rPr lang="en-US" dirty="0" err="1">
                <a:solidFill>
                  <a:srgbClr val="FFFF00"/>
                </a:solidFill>
              </a:rPr>
              <a:t>Најмање</a:t>
            </a:r>
            <a:r>
              <a:rPr lang="en-US" dirty="0">
                <a:solidFill>
                  <a:srgbClr val="FFFF00"/>
                </a:solidFill>
              </a:rPr>
              <a:t> 50% </a:t>
            </a:r>
            <a:r>
              <a:rPr lang="en-US" dirty="0" err="1">
                <a:solidFill>
                  <a:srgbClr val="FFFF00"/>
                </a:solidFill>
              </a:rPr>
              <a:t>ученика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остварује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средњи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ниво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стандарда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постигнућа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тестовима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из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српског</a:t>
            </a:r>
            <a:r>
              <a:rPr lang="en-US" dirty="0">
                <a:solidFill>
                  <a:srgbClr val="FFFF00"/>
                </a:solidFill>
              </a:rPr>
              <a:t>/</a:t>
            </a:r>
            <a:r>
              <a:rPr lang="en-US" dirty="0" err="1">
                <a:solidFill>
                  <a:srgbClr val="FFFF00"/>
                </a:solidFill>
              </a:rPr>
              <a:t>матерњег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језика</a:t>
            </a:r>
            <a:r>
              <a:rPr lang="en-US" dirty="0">
                <a:solidFill>
                  <a:srgbClr val="FFFF00"/>
                </a:solidFill>
              </a:rPr>
              <a:t> и </a:t>
            </a:r>
            <a:r>
              <a:rPr lang="en-US" dirty="0" err="1">
                <a:solidFill>
                  <a:srgbClr val="FFFF00"/>
                </a:solidFill>
              </a:rPr>
              <a:t>математике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r>
              <a:rPr lang="en-US" dirty="0">
                <a:solidFill>
                  <a:srgbClr val="FFFF00"/>
                </a:solidFill>
              </a:rPr>
              <a:t>3.1.4. </a:t>
            </a:r>
            <a:r>
              <a:rPr lang="en-US" dirty="0" err="1">
                <a:solidFill>
                  <a:srgbClr val="FFFF00"/>
                </a:solidFill>
              </a:rPr>
              <a:t>Најмање</a:t>
            </a:r>
            <a:r>
              <a:rPr lang="en-US" dirty="0">
                <a:solidFill>
                  <a:srgbClr val="FFFF00"/>
                </a:solidFill>
              </a:rPr>
              <a:t> 20% </a:t>
            </a:r>
            <a:r>
              <a:rPr lang="en-US" dirty="0" err="1">
                <a:solidFill>
                  <a:srgbClr val="FFFF00"/>
                </a:solidFill>
              </a:rPr>
              <a:t>ученика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остварује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напредни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ниво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стандарда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постигнућа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тестовима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из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српског</a:t>
            </a:r>
            <a:r>
              <a:rPr lang="en-US" dirty="0">
                <a:solidFill>
                  <a:srgbClr val="FFFF00"/>
                </a:solidFill>
              </a:rPr>
              <a:t>/</a:t>
            </a:r>
            <a:r>
              <a:rPr lang="en-US" dirty="0" err="1">
                <a:solidFill>
                  <a:srgbClr val="FFFF00"/>
                </a:solidFill>
              </a:rPr>
              <a:t>матерњег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језика</a:t>
            </a:r>
            <a:r>
              <a:rPr lang="en-US" dirty="0">
                <a:solidFill>
                  <a:srgbClr val="FFFF00"/>
                </a:solidFill>
              </a:rPr>
              <a:t> и </a:t>
            </a:r>
            <a:r>
              <a:rPr lang="en-US" dirty="0" err="1">
                <a:solidFill>
                  <a:srgbClr val="FFFF00"/>
                </a:solidFill>
              </a:rPr>
              <a:t>математике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r>
              <a:rPr lang="en-US" dirty="0">
                <a:solidFill>
                  <a:srgbClr val="FFFF00"/>
                </a:solidFill>
              </a:rPr>
              <a:t>3.1.5. </a:t>
            </a:r>
            <a:r>
              <a:rPr lang="en-US" dirty="0" err="1">
                <a:solidFill>
                  <a:srgbClr val="FFFF00"/>
                </a:solidFill>
              </a:rPr>
              <a:t>Резултати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ученика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комбинованом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тесту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су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нивоу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или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изнад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нивоа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републичког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просека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r>
              <a:rPr lang="en-US" dirty="0"/>
              <a:t>3.1.6. </a:t>
            </a:r>
            <a:r>
              <a:rPr lang="en-US" dirty="0" err="1"/>
              <a:t>Ученици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добијају</a:t>
            </a:r>
            <a:r>
              <a:rPr lang="en-US" dirty="0"/>
              <a:t> </a:t>
            </a:r>
            <a:r>
              <a:rPr lang="en-US" dirty="0" err="1"/>
              <a:t>додатну</a:t>
            </a:r>
            <a:r>
              <a:rPr lang="en-US" dirty="0"/>
              <a:t> </a:t>
            </a:r>
            <a:r>
              <a:rPr lang="en-US" dirty="0" err="1"/>
              <a:t>образовну</a:t>
            </a:r>
            <a:r>
              <a:rPr lang="en-US" dirty="0"/>
              <a:t> </a:t>
            </a:r>
            <a:r>
              <a:rPr lang="en-US" dirty="0" err="1"/>
              <a:t>подршку</a:t>
            </a:r>
            <a:r>
              <a:rPr lang="en-US" dirty="0"/>
              <a:t> </a:t>
            </a:r>
            <a:r>
              <a:rPr lang="en-US" dirty="0" err="1"/>
              <a:t>постижу</a:t>
            </a:r>
            <a:r>
              <a:rPr lang="en-US" dirty="0"/>
              <a:t> </a:t>
            </a:r>
            <a:r>
              <a:rPr lang="en-US" dirty="0" err="1"/>
              <a:t>очекиване</a:t>
            </a:r>
            <a:r>
              <a:rPr lang="en-US" dirty="0"/>
              <a:t> </a:t>
            </a:r>
            <a:r>
              <a:rPr lang="en-US" dirty="0" err="1"/>
              <a:t>резултате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завршном</a:t>
            </a:r>
            <a:r>
              <a:rPr lang="en-US" dirty="0"/>
              <a:t> </a:t>
            </a:r>
            <a:r>
              <a:rPr lang="en-US" dirty="0" err="1"/>
              <a:t>испиту</a:t>
            </a:r>
            <a:r>
              <a:rPr lang="en-US" dirty="0"/>
              <a:t>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индивидуалне</a:t>
            </a:r>
            <a:r>
              <a:rPr lang="en-US" dirty="0"/>
              <a:t> </a:t>
            </a:r>
            <a:r>
              <a:rPr lang="en-US" dirty="0" err="1"/>
              <a:t>циљеве</a:t>
            </a:r>
            <a:r>
              <a:rPr lang="en-US" dirty="0"/>
              <a:t>/</a:t>
            </a:r>
            <a:r>
              <a:rPr lang="en-US" dirty="0" err="1"/>
              <a:t>исходе</a:t>
            </a:r>
            <a:r>
              <a:rPr lang="en-US" dirty="0"/>
              <a:t> </a:t>
            </a:r>
            <a:r>
              <a:rPr lang="en-US" dirty="0" err="1"/>
              <a:t>учења</a:t>
            </a:r>
            <a:r>
              <a:rPr lang="en-US" dirty="0"/>
              <a:t>.</a:t>
            </a:r>
          </a:p>
          <a:p>
            <a:r>
              <a:rPr lang="en-US" dirty="0"/>
              <a:t>3.1.7. </a:t>
            </a:r>
            <a:r>
              <a:rPr lang="en-US" dirty="0" err="1"/>
              <a:t>Просечна</a:t>
            </a:r>
            <a:r>
              <a:rPr lang="en-US" dirty="0"/>
              <a:t> </a:t>
            </a:r>
            <a:r>
              <a:rPr lang="en-US" dirty="0" err="1"/>
              <a:t>постигнућа</a:t>
            </a:r>
            <a:r>
              <a:rPr lang="en-US" dirty="0"/>
              <a:t> </a:t>
            </a:r>
            <a:r>
              <a:rPr lang="en-US" dirty="0" err="1"/>
              <a:t>одељења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тестовима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/</a:t>
            </a:r>
            <a:r>
              <a:rPr lang="en-US" dirty="0" err="1"/>
              <a:t>матерњег</a:t>
            </a:r>
            <a:r>
              <a:rPr lang="en-US" dirty="0"/>
              <a:t> </a:t>
            </a:r>
            <a:r>
              <a:rPr lang="en-US" dirty="0" err="1"/>
              <a:t>језика</a:t>
            </a:r>
            <a:r>
              <a:rPr lang="en-US" dirty="0"/>
              <a:t> и </a:t>
            </a:r>
            <a:r>
              <a:rPr lang="en-US" dirty="0" err="1"/>
              <a:t>математике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 smtClean="0"/>
              <a:t>уједначена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284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67732"/>
          </a:xfrm>
        </p:spPr>
        <p:txBody>
          <a:bodyPr>
            <a:normAutofit fontScale="90000"/>
          </a:bodyPr>
          <a:lstStyle/>
          <a:p>
            <a:r>
              <a:rPr lang="sr-Cyrl-RS" sz="3200" dirty="0"/>
              <a:t/>
            </a:r>
            <a:br>
              <a:rPr lang="sr-Cyrl-RS" sz="3200" dirty="0"/>
            </a:b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sr-Cyrl-RS" sz="3100" b="1" dirty="0" smtClean="0">
                <a:solidFill>
                  <a:srgbClr val="FF0000"/>
                </a:solidFill>
              </a:rPr>
              <a:t>НОВО РЕШЕЊЕ </a:t>
            </a:r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</a:rPr>
              <a:t>3.1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Резултати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ученика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завршном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испиту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1">
                    <a:lumMod val="50000"/>
                  </a:schemeClr>
                </a:solidFill>
              </a:rPr>
              <a:t>показују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sz="3100" b="1" dirty="0">
                <a:solidFill>
                  <a:schemeClr val="accent1">
                    <a:lumMod val="50000"/>
                  </a:schemeClr>
                </a:solidFill>
              </a:rPr>
              <a:t>да ученици достижу одређене нивое постигнућа у оквиру наставних предмета, односно показују оствареност циљева и исхода учења</a:t>
            </a: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31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3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1016343" cy="5032375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3.1.1</a:t>
            </a:r>
            <a:r>
              <a:rPr lang="en-US" sz="3100" dirty="0"/>
              <a:t>. </a:t>
            </a:r>
            <a:r>
              <a:rPr lang="en-US" sz="3100" dirty="0" err="1"/>
              <a:t>Резултати</a:t>
            </a:r>
            <a:r>
              <a:rPr lang="en-US" sz="3100" dirty="0"/>
              <a:t> </a:t>
            </a:r>
            <a:r>
              <a:rPr lang="en-US" sz="3100" dirty="0" err="1"/>
              <a:t>ученика</a:t>
            </a:r>
            <a:r>
              <a:rPr lang="en-US" sz="3100" dirty="0"/>
              <a:t> </a:t>
            </a:r>
            <a:r>
              <a:rPr lang="en-US" sz="3100" dirty="0" err="1"/>
              <a:t>на</a:t>
            </a:r>
            <a:r>
              <a:rPr lang="en-US" sz="3100" dirty="0"/>
              <a:t> </a:t>
            </a:r>
            <a:r>
              <a:rPr lang="en-US" sz="3100" dirty="0" err="1"/>
              <a:t>завршном</a:t>
            </a:r>
            <a:r>
              <a:rPr lang="en-US" sz="3100" dirty="0"/>
              <a:t> </a:t>
            </a:r>
            <a:r>
              <a:rPr lang="en-US" sz="3100" dirty="0" err="1"/>
              <a:t>испиту</a:t>
            </a:r>
            <a:r>
              <a:rPr lang="en-US" sz="3100" dirty="0"/>
              <a:t> </a:t>
            </a:r>
            <a:r>
              <a:rPr lang="en-US" sz="3100" dirty="0" err="1"/>
              <a:t>из</a:t>
            </a:r>
            <a:r>
              <a:rPr lang="en-US" sz="3100" dirty="0"/>
              <a:t> </a:t>
            </a:r>
            <a:r>
              <a:rPr lang="en-US" sz="3100" dirty="0" err="1"/>
              <a:t>српског</a:t>
            </a:r>
            <a:r>
              <a:rPr lang="en-US" sz="3100" dirty="0"/>
              <a:t>/</a:t>
            </a:r>
            <a:r>
              <a:rPr lang="en-US" sz="3100" dirty="0" err="1"/>
              <a:t>матерњег</a:t>
            </a:r>
            <a:r>
              <a:rPr lang="en-US" sz="3100" dirty="0"/>
              <a:t> </a:t>
            </a:r>
            <a:r>
              <a:rPr lang="en-US" sz="3100" dirty="0" err="1"/>
              <a:t>језика</a:t>
            </a:r>
            <a:r>
              <a:rPr lang="en-US" sz="3100" dirty="0"/>
              <a:t> и </a:t>
            </a:r>
            <a:r>
              <a:rPr lang="en-US" sz="3100" dirty="0" err="1"/>
              <a:t>математике</a:t>
            </a:r>
            <a:r>
              <a:rPr lang="en-US" sz="3100" dirty="0"/>
              <a:t> </a:t>
            </a:r>
            <a:r>
              <a:rPr lang="en-US" sz="3100" dirty="0" err="1"/>
              <a:t>су</a:t>
            </a:r>
            <a:r>
              <a:rPr lang="en-US" sz="3100" dirty="0"/>
              <a:t> </a:t>
            </a:r>
            <a:r>
              <a:rPr lang="en-US" sz="3100" dirty="0" err="1"/>
              <a:t>на</a:t>
            </a:r>
            <a:r>
              <a:rPr lang="en-US" sz="3100" dirty="0"/>
              <a:t> </a:t>
            </a:r>
            <a:r>
              <a:rPr lang="en-US" sz="3100" dirty="0" err="1"/>
              <a:t>нивоу</a:t>
            </a:r>
            <a:r>
              <a:rPr lang="en-US" sz="3100" dirty="0"/>
              <a:t> </a:t>
            </a:r>
            <a:r>
              <a:rPr lang="en-US" sz="3100" dirty="0" err="1"/>
              <a:t>или</a:t>
            </a:r>
            <a:r>
              <a:rPr lang="en-US" sz="3100" dirty="0"/>
              <a:t> </a:t>
            </a:r>
            <a:r>
              <a:rPr lang="en-US" sz="3100" dirty="0" err="1"/>
              <a:t>изнад</a:t>
            </a:r>
            <a:r>
              <a:rPr lang="en-US" sz="3100" dirty="0"/>
              <a:t> </a:t>
            </a:r>
            <a:r>
              <a:rPr lang="en-US" sz="3100" dirty="0" err="1"/>
              <a:t>нивоа</a:t>
            </a:r>
            <a:r>
              <a:rPr lang="en-US" sz="3100" dirty="0"/>
              <a:t> </a:t>
            </a:r>
            <a:r>
              <a:rPr lang="en-US" sz="3100" dirty="0" err="1"/>
              <a:t>републичког</a:t>
            </a:r>
            <a:r>
              <a:rPr lang="en-US" sz="3100" dirty="0"/>
              <a:t> </a:t>
            </a:r>
            <a:r>
              <a:rPr lang="en-US" sz="3100" dirty="0" err="1"/>
              <a:t>просека</a:t>
            </a:r>
            <a:r>
              <a:rPr lang="en-US" sz="3100" dirty="0"/>
              <a:t>.</a:t>
            </a:r>
          </a:p>
          <a:p>
            <a:r>
              <a:rPr lang="en-US" sz="3100" dirty="0">
                <a:solidFill>
                  <a:srgbClr val="FFFF00"/>
                </a:solidFill>
              </a:rPr>
              <a:t>3.1.2. </a:t>
            </a:r>
            <a:r>
              <a:rPr lang="sr-Cyrl-RS" sz="3100" dirty="0">
                <a:solidFill>
                  <a:srgbClr val="FFFF00"/>
                </a:solidFill>
              </a:rPr>
              <a:t>Мање од 20% ученика остварује одређене нивое постигнућа из српског/матерњег језика и математике у квартилу 1 расподеле резултата.</a:t>
            </a:r>
            <a:endParaRPr lang="en-US" sz="3100" dirty="0">
              <a:solidFill>
                <a:srgbClr val="FFFF00"/>
              </a:solidFill>
            </a:endParaRPr>
          </a:p>
          <a:p>
            <a:r>
              <a:rPr lang="en-US" sz="3100" dirty="0">
                <a:solidFill>
                  <a:srgbClr val="FFFF00"/>
                </a:solidFill>
              </a:rPr>
              <a:t>3.1.3. </a:t>
            </a:r>
            <a:r>
              <a:rPr lang="en-US" sz="3100" dirty="0" err="1">
                <a:solidFill>
                  <a:srgbClr val="FFFF00"/>
                </a:solidFill>
              </a:rPr>
              <a:t>Најмање</a:t>
            </a:r>
            <a:r>
              <a:rPr lang="en-US" sz="3100" dirty="0">
                <a:solidFill>
                  <a:srgbClr val="FFFF00"/>
                </a:solidFill>
              </a:rPr>
              <a:t> </a:t>
            </a:r>
            <a:r>
              <a:rPr lang="sr-Cyrl-RS" sz="3100" dirty="0">
                <a:solidFill>
                  <a:srgbClr val="FFFF00"/>
                </a:solidFill>
              </a:rPr>
              <a:t>4</a:t>
            </a:r>
            <a:r>
              <a:rPr lang="en-US" sz="3100" dirty="0">
                <a:solidFill>
                  <a:srgbClr val="FFFF00"/>
                </a:solidFill>
              </a:rPr>
              <a:t>0% </a:t>
            </a:r>
            <a:r>
              <a:rPr lang="en-US" sz="3100" dirty="0" err="1">
                <a:solidFill>
                  <a:srgbClr val="FFFF00"/>
                </a:solidFill>
              </a:rPr>
              <a:t>ученика</a:t>
            </a:r>
            <a:r>
              <a:rPr lang="en-US" sz="3100" dirty="0">
                <a:solidFill>
                  <a:srgbClr val="FFFF00"/>
                </a:solidFill>
              </a:rPr>
              <a:t> </a:t>
            </a:r>
            <a:r>
              <a:rPr lang="sr-Cyrl-RS" sz="3100" dirty="0">
                <a:solidFill>
                  <a:srgbClr val="FFFF00"/>
                </a:solidFill>
              </a:rPr>
              <a:t>остварује одређене нивое постигнућа из српског/матерњег језика и математике збирно у квартилима 2 и 3 расподеле резултата.</a:t>
            </a:r>
            <a:endParaRPr lang="en-US" sz="3100" dirty="0">
              <a:solidFill>
                <a:srgbClr val="FFFF00"/>
              </a:solidFill>
            </a:endParaRPr>
          </a:p>
          <a:p>
            <a:r>
              <a:rPr lang="en-US" sz="3100" dirty="0">
                <a:solidFill>
                  <a:srgbClr val="FFFF00"/>
                </a:solidFill>
              </a:rPr>
              <a:t>3.1.4. </a:t>
            </a:r>
            <a:r>
              <a:rPr lang="sr-Cyrl-RS" sz="3100" dirty="0">
                <a:solidFill>
                  <a:srgbClr val="FFFF00"/>
                </a:solidFill>
              </a:rPr>
              <a:t>Најмање 20% ученика остварује одређене нивое постигнућа из српског/матерњег језика и математике у квартилу 4 расподеле резултата.</a:t>
            </a:r>
            <a:endParaRPr lang="en-US" sz="3100" dirty="0">
              <a:solidFill>
                <a:srgbClr val="FFFF00"/>
              </a:solidFill>
            </a:endParaRPr>
          </a:p>
          <a:p>
            <a:r>
              <a:rPr lang="en-US" sz="3100" dirty="0">
                <a:solidFill>
                  <a:srgbClr val="FFFF00"/>
                </a:solidFill>
              </a:rPr>
              <a:t>3.1.5. </a:t>
            </a:r>
            <a:r>
              <a:rPr lang="sr-Cyrl-RS" sz="3100" dirty="0">
                <a:solidFill>
                  <a:srgbClr val="FFFF00"/>
                </a:solidFill>
              </a:rPr>
              <a:t>Најмање 70% ученика остварује одређене нивое постигнућа из изабраног наставног предмета збирно у квартилима 2, 3 и 4 расподеле резултата.</a:t>
            </a:r>
            <a:endParaRPr lang="en-US" sz="3100" dirty="0">
              <a:solidFill>
                <a:srgbClr val="FFFF00"/>
              </a:solidFill>
            </a:endParaRPr>
          </a:p>
          <a:p>
            <a:r>
              <a:rPr lang="en-US" sz="3100" dirty="0"/>
              <a:t>3.1.6. </a:t>
            </a:r>
            <a:r>
              <a:rPr lang="en-US" sz="3100" dirty="0" err="1"/>
              <a:t>Ученици</a:t>
            </a:r>
            <a:r>
              <a:rPr lang="en-US" sz="3100" dirty="0"/>
              <a:t> </a:t>
            </a:r>
            <a:r>
              <a:rPr lang="en-US" sz="3100" dirty="0" err="1"/>
              <a:t>који</a:t>
            </a:r>
            <a:r>
              <a:rPr lang="en-US" sz="3100" dirty="0"/>
              <a:t> </a:t>
            </a:r>
            <a:r>
              <a:rPr lang="en-US" sz="3100" dirty="0" err="1"/>
              <a:t>добијају</a:t>
            </a:r>
            <a:r>
              <a:rPr lang="en-US" sz="3100" dirty="0"/>
              <a:t> </a:t>
            </a:r>
            <a:r>
              <a:rPr lang="en-US" sz="3100" dirty="0" err="1"/>
              <a:t>додатну</a:t>
            </a:r>
            <a:r>
              <a:rPr lang="en-US" sz="3100" dirty="0"/>
              <a:t> </a:t>
            </a:r>
            <a:r>
              <a:rPr lang="en-US" sz="3100" dirty="0" err="1"/>
              <a:t>образовну</a:t>
            </a:r>
            <a:r>
              <a:rPr lang="en-US" sz="3100" dirty="0"/>
              <a:t> </a:t>
            </a:r>
            <a:r>
              <a:rPr lang="en-US" sz="3100" dirty="0" err="1"/>
              <a:t>подршку</a:t>
            </a:r>
            <a:r>
              <a:rPr lang="en-US" sz="3100" dirty="0"/>
              <a:t> </a:t>
            </a:r>
            <a:r>
              <a:rPr lang="en-US" sz="3100" dirty="0" err="1"/>
              <a:t>постижу</a:t>
            </a:r>
            <a:r>
              <a:rPr lang="en-US" sz="3100" dirty="0"/>
              <a:t> </a:t>
            </a:r>
            <a:r>
              <a:rPr lang="en-US" sz="3100" dirty="0" err="1"/>
              <a:t>очекиване</a:t>
            </a:r>
            <a:r>
              <a:rPr lang="en-US" sz="3100" dirty="0"/>
              <a:t> </a:t>
            </a:r>
            <a:r>
              <a:rPr lang="en-US" sz="3100" dirty="0" err="1"/>
              <a:t>резултате</a:t>
            </a:r>
            <a:r>
              <a:rPr lang="en-US" sz="3100" dirty="0"/>
              <a:t> </a:t>
            </a:r>
            <a:r>
              <a:rPr lang="en-US" sz="3100" dirty="0" err="1"/>
              <a:t>на</a:t>
            </a:r>
            <a:r>
              <a:rPr lang="en-US" sz="3100" dirty="0"/>
              <a:t> </a:t>
            </a:r>
            <a:r>
              <a:rPr lang="en-US" sz="3100" dirty="0" err="1"/>
              <a:t>завршном</a:t>
            </a:r>
            <a:r>
              <a:rPr lang="en-US" sz="3100" dirty="0"/>
              <a:t> </a:t>
            </a:r>
            <a:r>
              <a:rPr lang="en-US" sz="3100" dirty="0" err="1"/>
              <a:t>испиту</a:t>
            </a:r>
            <a:r>
              <a:rPr lang="en-US" sz="3100" dirty="0"/>
              <a:t> у </a:t>
            </a:r>
            <a:r>
              <a:rPr lang="en-US" sz="3100" dirty="0" err="1"/>
              <a:t>односу</a:t>
            </a:r>
            <a:r>
              <a:rPr lang="en-US" sz="3100" dirty="0"/>
              <a:t> </a:t>
            </a:r>
            <a:r>
              <a:rPr lang="en-US" sz="3100" dirty="0" err="1"/>
              <a:t>на</a:t>
            </a:r>
            <a:r>
              <a:rPr lang="en-US" sz="3100" dirty="0"/>
              <a:t> </a:t>
            </a:r>
            <a:r>
              <a:rPr lang="en-US" sz="3100" dirty="0" err="1"/>
              <a:t>индивидуалне</a:t>
            </a:r>
            <a:r>
              <a:rPr lang="en-US" sz="3100" dirty="0"/>
              <a:t> </a:t>
            </a:r>
            <a:r>
              <a:rPr lang="en-US" sz="3100" dirty="0" err="1"/>
              <a:t>циљеве</a:t>
            </a:r>
            <a:r>
              <a:rPr lang="en-US" sz="3100" dirty="0"/>
              <a:t>/</a:t>
            </a:r>
            <a:r>
              <a:rPr lang="en-US" sz="3100" dirty="0" err="1"/>
              <a:t>исходе</a:t>
            </a:r>
            <a:r>
              <a:rPr lang="en-US" sz="3100" dirty="0"/>
              <a:t> </a:t>
            </a:r>
            <a:r>
              <a:rPr lang="en-US" sz="3100" dirty="0" err="1"/>
              <a:t>учења</a:t>
            </a:r>
            <a:r>
              <a:rPr lang="en-US" sz="3100" dirty="0"/>
              <a:t>.</a:t>
            </a:r>
          </a:p>
          <a:p>
            <a:r>
              <a:rPr lang="en-US" sz="3100" dirty="0"/>
              <a:t>3.1.7. </a:t>
            </a:r>
            <a:r>
              <a:rPr lang="en-US" sz="3100" dirty="0" err="1"/>
              <a:t>Просечна</a:t>
            </a:r>
            <a:r>
              <a:rPr lang="en-US" sz="3100" dirty="0"/>
              <a:t> </a:t>
            </a:r>
            <a:r>
              <a:rPr lang="en-US" sz="3100" dirty="0" err="1"/>
              <a:t>постигнућа</a:t>
            </a:r>
            <a:r>
              <a:rPr lang="en-US" sz="3100" dirty="0"/>
              <a:t> </a:t>
            </a:r>
            <a:r>
              <a:rPr lang="en-US" sz="3100" dirty="0" err="1"/>
              <a:t>одељења</a:t>
            </a:r>
            <a:r>
              <a:rPr lang="en-US" sz="3100" dirty="0"/>
              <a:t> </a:t>
            </a:r>
            <a:r>
              <a:rPr lang="en-US" sz="3100" dirty="0" err="1"/>
              <a:t>на</a:t>
            </a:r>
            <a:r>
              <a:rPr lang="en-US" sz="3100" dirty="0"/>
              <a:t> </a:t>
            </a:r>
            <a:r>
              <a:rPr lang="en-US" sz="3100" dirty="0" err="1"/>
              <a:t>тестовима</a:t>
            </a:r>
            <a:r>
              <a:rPr lang="en-US" sz="3100" dirty="0"/>
              <a:t> </a:t>
            </a:r>
            <a:r>
              <a:rPr lang="en-US" sz="3100" dirty="0" err="1"/>
              <a:t>из</a:t>
            </a:r>
            <a:r>
              <a:rPr lang="en-US" sz="3100" dirty="0"/>
              <a:t> </a:t>
            </a:r>
            <a:r>
              <a:rPr lang="en-US" sz="3100" dirty="0" err="1"/>
              <a:t>српског</a:t>
            </a:r>
            <a:r>
              <a:rPr lang="en-US" sz="3100" dirty="0"/>
              <a:t>/</a:t>
            </a:r>
            <a:r>
              <a:rPr lang="en-US" sz="3100" dirty="0" err="1"/>
              <a:t>матерњег</a:t>
            </a:r>
            <a:r>
              <a:rPr lang="en-US" sz="3100" dirty="0"/>
              <a:t> </a:t>
            </a:r>
            <a:r>
              <a:rPr lang="en-US" sz="3100" dirty="0" err="1"/>
              <a:t>језика</a:t>
            </a:r>
            <a:r>
              <a:rPr lang="en-US" sz="3100" dirty="0"/>
              <a:t> и </a:t>
            </a:r>
            <a:r>
              <a:rPr lang="en-US" sz="3100" dirty="0" err="1"/>
              <a:t>математике</a:t>
            </a:r>
            <a:r>
              <a:rPr lang="en-US" sz="3100" dirty="0"/>
              <a:t> </a:t>
            </a:r>
            <a:r>
              <a:rPr lang="en-US" sz="3100" dirty="0" err="1"/>
              <a:t>су</a:t>
            </a:r>
            <a:r>
              <a:rPr lang="en-US" sz="3100" dirty="0"/>
              <a:t> </a:t>
            </a:r>
            <a:r>
              <a:rPr lang="en-US" sz="3100" dirty="0" err="1"/>
              <a:t>уједначена</a:t>
            </a:r>
            <a:r>
              <a:rPr lang="en-US" sz="3100" dirty="0"/>
              <a:t>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471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r>
              <a:rPr lang="sr-Cyrl-RS" sz="4000" dirty="0" smtClean="0">
                <a:solidFill>
                  <a:schemeClr val="accent1">
                    <a:lumMod val="50000"/>
                  </a:schemeClr>
                </a:solidFill>
              </a:rPr>
              <a:t>Визуелно решење приказа анализе 5.</a:t>
            </a:r>
          </a:p>
          <a:p>
            <a:r>
              <a:rPr lang="sr-Cyrl-RS" sz="4000" dirty="0" smtClean="0">
                <a:solidFill>
                  <a:schemeClr val="accent1">
                    <a:lumMod val="50000"/>
                  </a:schemeClr>
                </a:solidFill>
              </a:rPr>
              <a:t>Пример једне школе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86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8457"/>
            <a:ext cx="10515600" cy="587829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solidFill>
                  <a:schemeClr val="accent1">
                    <a:lumMod val="50000"/>
                  </a:schemeClr>
                </a:solidFill>
              </a:rPr>
              <a:t>НОВИНА О ШКОЛСКИМ ИЗВЕШТАЈИМА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85" y="1393371"/>
            <a:ext cx="11321143" cy="478359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Доступни су на </a:t>
            </a:r>
            <a:r>
              <a:rPr lang="sr-Cyrl-RS" dirty="0"/>
              <a:t>Административном порталу </a:t>
            </a:r>
            <a:r>
              <a:rPr lang="sr-Cyrl-RS" i="1" dirty="0"/>
              <a:t>Моја средња </a:t>
            </a:r>
            <a:r>
              <a:rPr lang="sr-Cyrl-RS" i="1" dirty="0" smtClean="0"/>
              <a:t>школа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Пет анализа у вези са постигнућима на ЗИ.</a:t>
            </a:r>
          </a:p>
          <a:p>
            <a:r>
              <a:rPr lang="sr-Cyrl-RS" dirty="0" smtClean="0"/>
              <a:t>Нова (5.) анализа омогућава </a:t>
            </a:r>
            <a:r>
              <a:rPr lang="sr-Cyrl-RS" dirty="0"/>
              <a:t>сагледавање постигнућа једне школе у односу на расподелу у квартилима који се одређују према републичком просеку, што је видљиво у предложеним показатељима 3.1.2, 3.1.3, 3.1.4 и 3.1.5. </a:t>
            </a:r>
            <a:endParaRPr lang="sr-Cyrl-RS" dirty="0" smtClean="0"/>
          </a:p>
          <a:p>
            <a:r>
              <a:rPr lang="sr-Cyrl-RS" dirty="0" smtClean="0"/>
              <a:t>Показатељи </a:t>
            </a:r>
            <a:r>
              <a:rPr lang="sr-Cyrl-RS" dirty="0"/>
              <a:t>3.1.1., 3.1.6. и 3.1.7. нису захтевали измене</a:t>
            </a:r>
            <a:r>
              <a:rPr lang="sr-Cyrl-RS" dirty="0" smtClean="0"/>
              <a:t>.</a:t>
            </a:r>
            <a:endParaRPr lang="en-US" dirty="0"/>
          </a:p>
          <a:p>
            <a:r>
              <a:rPr lang="sr-Cyrl-RS" dirty="0" smtClean="0"/>
              <a:t>Министарство </a:t>
            </a:r>
            <a:r>
              <a:rPr lang="sr-Cyrl-RS" dirty="0"/>
              <a:t>просвете </a:t>
            </a:r>
            <a:r>
              <a:rPr lang="sr-Cyrl-RS" dirty="0" smtClean="0"/>
              <a:t>је извршило </a:t>
            </a:r>
            <a:r>
              <a:rPr lang="sr-Cyrl-RS" dirty="0"/>
              <a:t>емпиријску проверу предложених измена на репрезентативном узорку прелиминарних школских извештаја и да се показало да предложени показатељи дају релевантне и објективне податке о постигнућима ученика на завршном испиту.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482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4029"/>
            <a:ext cx="10515600" cy="1026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2. Резултати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спољашњег вредновања рада школа (пресек)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/>
              <a:t>Годишњим </a:t>
            </a:r>
            <a:r>
              <a:rPr lang="sr-Cyrl-RS" sz="3200" dirty="0"/>
              <a:t>планом спољашњег вредновања за 2022/2023. годину предвиђено је да вредновањем буду обухваћене основне и средње школе. </a:t>
            </a:r>
            <a:endParaRPr lang="sr-Cyrl-RS" sz="3200" dirty="0" smtClean="0"/>
          </a:p>
          <a:p>
            <a:r>
              <a:rPr lang="sr-Cyrl-RS" sz="3200" dirty="0" smtClean="0"/>
              <a:t>Вредноване су 282 </a:t>
            </a:r>
            <a:r>
              <a:rPr lang="sr-Cyrl-RS" sz="3200" dirty="0"/>
              <a:t>основне и 69 </a:t>
            </a:r>
            <a:r>
              <a:rPr lang="sr-Cyrl-RS" sz="3200" dirty="0" smtClean="0"/>
              <a:t>средњих школа. </a:t>
            </a:r>
          </a:p>
          <a:p>
            <a:r>
              <a:rPr lang="sr-Cyrl-RS" sz="3200" dirty="0" smtClean="0"/>
              <a:t>Без обухвата предшколских </a:t>
            </a:r>
            <a:r>
              <a:rPr lang="sr-Cyrl-RS" sz="3200" dirty="0"/>
              <a:t>установа </a:t>
            </a:r>
            <a:r>
              <a:rPr lang="sr-Cyrl-RS" sz="3200" dirty="0" smtClean="0"/>
              <a:t>због </a:t>
            </a:r>
            <a:r>
              <a:rPr lang="sr-Cyrl-RS" sz="3200" dirty="0"/>
              <a:t>приоритетних активности </a:t>
            </a:r>
            <a:r>
              <a:rPr lang="sr-Cyrl-RS" sz="3200" dirty="0" smtClean="0"/>
              <a:t>и динамике у </a:t>
            </a:r>
            <a:r>
              <a:rPr lang="sr-Cyrl-RS" sz="3200" dirty="0"/>
              <a:t>оквиру Пројекта „Године узлета</a:t>
            </a:r>
            <a:r>
              <a:rPr lang="sr-Cyrl-RS" sz="3200" dirty="0" smtClean="0"/>
              <a:t>“.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764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095713"/>
              </p:ext>
            </p:extLst>
          </p:nvPr>
        </p:nvGraphicFramePr>
        <p:xfrm>
          <a:off x="3494314" y="272146"/>
          <a:ext cx="5671457" cy="63354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4346">
                  <a:extLst>
                    <a:ext uri="{9D8B030D-6E8A-4147-A177-3AD203B41FA5}">
                      <a16:colId xmlns:a16="http://schemas.microsoft.com/office/drawing/2014/main" val="2459879881"/>
                    </a:ext>
                  </a:extLst>
                </a:gridCol>
                <a:gridCol w="3087111">
                  <a:extLst>
                    <a:ext uri="{9D8B030D-6E8A-4147-A177-3AD203B41FA5}">
                      <a16:colId xmlns:a16="http://schemas.microsoft.com/office/drawing/2014/main" val="2309563406"/>
                    </a:ext>
                  </a:extLst>
                </a:gridCol>
              </a:tblGrid>
              <a:tr h="62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ШУ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 smtClean="0">
                          <a:effectLst/>
                        </a:rPr>
                        <a:t>Б</a:t>
                      </a:r>
                      <a:r>
                        <a:rPr lang="en-US" sz="1800" dirty="0" err="1" smtClean="0">
                          <a:effectLst/>
                        </a:rPr>
                        <a:t>рој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вреднованих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sr-Cyrl-RS" sz="1800" dirty="0" smtClean="0">
                          <a:effectLst/>
                        </a:rPr>
                        <a:t>ОШ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291329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Београд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5201950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Ваљево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4228325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Зајечар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1303962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Зрењанин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1109821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Јагодина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3686961"/>
                  </a:ext>
                </a:extLst>
              </a:tr>
              <a:tr h="349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Косовска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Митровица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778703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Крагујевац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2629417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Краљево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6106433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Крушевац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1157808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Лесковац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9691041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Ниш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3372874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Нови Сад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0934674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Пожаревац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5547472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Сомбор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3969377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Ужице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626345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Чачак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3947435"/>
                  </a:ext>
                </a:extLst>
              </a:tr>
              <a:tr h="335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effectLst/>
                        </a:rPr>
                        <a:t>У</a:t>
                      </a:r>
                      <a:r>
                        <a:rPr lang="en-US" sz="1800">
                          <a:effectLst/>
                        </a:rPr>
                        <a:t>купно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282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300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50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2AF2F"/>
    </a:accent1>
    <a:accent2>
      <a:srgbClr val="9ED561"/>
    </a:accent2>
    <a:accent3>
      <a:srgbClr val="FF9379"/>
    </a:accent3>
    <a:accent4>
      <a:srgbClr val="FF643F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2AF2F"/>
    </a:accent1>
    <a:accent2>
      <a:srgbClr val="9ED561"/>
    </a:accent2>
    <a:accent3>
      <a:srgbClr val="FF9379"/>
    </a:accent3>
    <a:accent4>
      <a:srgbClr val="FF643F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2AF2F"/>
    </a:accent1>
    <a:accent2>
      <a:srgbClr val="9ED561"/>
    </a:accent2>
    <a:accent3>
      <a:srgbClr val="FF9379"/>
    </a:accent3>
    <a:accent4>
      <a:srgbClr val="FF643F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2AF2F"/>
    </a:accent1>
    <a:accent2>
      <a:srgbClr val="9ED561"/>
    </a:accent2>
    <a:accent3>
      <a:srgbClr val="FF9379"/>
    </a:accent3>
    <a:accent4>
      <a:srgbClr val="FF643F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1544</Words>
  <Application>Microsoft Office PowerPoint</Application>
  <PresentationFormat>Widescreen</PresentationFormat>
  <Paragraphs>188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Office Theme</vt:lpstr>
      <vt:lpstr>1_Office Theme</vt:lpstr>
      <vt:lpstr>Активности Министарства просвете у области осигурања квалитета рада установа</vt:lpstr>
      <vt:lpstr>Садржај теме</vt:lpstr>
      <vt:lpstr>1. Измене стандарда квалитета рада школа </vt:lpstr>
      <vt:lpstr>ПОСТОЈЕЋЕ РЕШЕЊЕ 3.1. Резултати ученика на завршном испиту показују оствареност стандарда постигнућа наставних предмета, односно оствареност постављених индивидуалних циљева учења. </vt:lpstr>
      <vt:lpstr>  НОВО РЕШЕЊЕ 3.1. Резултати ученика на завршном испиту показују да ученици достижу одређене нивое постигнућа у оквиру наставних предмета, односно показују оствареност циљева и исхода учења. </vt:lpstr>
      <vt:lpstr>PowerPoint Presentation</vt:lpstr>
      <vt:lpstr>НОВИНА О ШКОЛСКИМ ИЗВЕШТАЈИМА</vt:lpstr>
      <vt:lpstr>2. Резултати спољашњег вредновања рада школа (пресек)</vt:lpstr>
      <vt:lpstr>PowerPoint Presentation</vt:lpstr>
      <vt:lpstr>КВАЛИТЕТ РАДА ОСНОВНИХ ШКОЛА – 2,50</vt:lpstr>
      <vt:lpstr>На нивоу школских управа</vt:lpstr>
      <vt:lpstr>Област квалитета Настава и учење - ОШ</vt:lpstr>
      <vt:lpstr>Област квалитета Организација рада и руковођење - ОШ</vt:lpstr>
      <vt:lpstr>PowerPoint Presentation</vt:lpstr>
      <vt:lpstr>КВАЛИТЕТ РАДА СРЕДЊИХ ШКОЛА – 2,67</vt:lpstr>
      <vt:lpstr>Оцене за укупни квалитет рада према типу средње школе</vt:lpstr>
      <vt:lpstr>Област квалитета Настава и учење - СШ</vt:lpstr>
      <vt:lpstr>Област квалитета Организација и управљање... - СШ</vt:lpstr>
      <vt:lpstr>3. Измене и допуне Правилника о програму обуке и лиценцирању директора </vt:lpstr>
      <vt:lpstr>  Нови систем за осигурање процеса и резултата самовредновања у школама </vt:lpstr>
      <vt:lpstr> 2.1.2. Ученик разуме обjашњења, упутства и кључне поjмовe. </vt:lpstr>
      <vt:lpstr>2.3.3. Ученик прикупља, критички процењуjе и анализира идеjе, одговоре и решења</vt:lpstr>
      <vt:lpstr>Припрема за спољашње вредновање рада предшколских установа у складу са новим програмским основама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Интерни систем за осигурање квалитета рада школа – место и улога директора</dc:title>
  <dc:creator>Windows User</dc:creator>
  <cp:lastModifiedBy>mp</cp:lastModifiedBy>
  <cp:revision>73</cp:revision>
  <cp:lastPrinted>2022-04-04T07:30:45Z</cp:lastPrinted>
  <dcterms:created xsi:type="dcterms:W3CDTF">2022-04-03T16:40:54Z</dcterms:created>
  <dcterms:modified xsi:type="dcterms:W3CDTF">2023-11-06T18:19:36Z</dcterms:modified>
</cp:coreProperties>
</file>