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6" r:id="rId2"/>
    <p:sldId id="276" r:id="rId3"/>
    <p:sldId id="313" r:id="rId4"/>
    <p:sldId id="314" r:id="rId5"/>
    <p:sldId id="307" r:id="rId6"/>
    <p:sldId id="309" r:id="rId7"/>
    <p:sldId id="310" r:id="rId8"/>
    <p:sldId id="312" r:id="rId9"/>
    <p:sldId id="315" r:id="rId10"/>
    <p:sldId id="316" r:id="rId11"/>
    <p:sldId id="319" r:id="rId12"/>
    <p:sldId id="279" r:id="rId13"/>
    <p:sldId id="280" r:id="rId14"/>
    <p:sldId id="299" r:id="rId15"/>
    <p:sldId id="300" r:id="rId16"/>
    <p:sldId id="301" r:id="rId17"/>
    <p:sldId id="292" r:id="rId18"/>
    <p:sldId id="293" r:id="rId19"/>
    <p:sldId id="288" r:id="rId20"/>
    <p:sldId id="289" r:id="rId21"/>
    <p:sldId id="291" r:id="rId22"/>
    <p:sldId id="281" r:id="rId23"/>
    <p:sldId id="302" r:id="rId24"/>
    <p:sldId id="294" r:id="rId25"/>
    <p:sldId id="295" r:id="rId26"/>
    <p:sldId id="296" r:id="rId27"/>
    <p:sldId id="317" r:id="rId28"/>
    <p:sldId id="297" r:id="rId29"/>
    <p:sldId id="298" r:id="rId30"/>
    <p:sldId id="266" r:id="rId31"/>
    <p:sldId id="277" r:id="rId32"/>
    <p:sldId id="278" r:id="rId33"/>
    <p:sldId id="258" r:id="rId34"/>
    <p:sldId id="259" r:id="rId35"/>
    <p:sldId id="260" r:id="rId36"/>
    <p:sldId id="304" r:id="rId37"/>
    <p:sldId id="269" r:id="rId38"/>
    <p:sldId id="261" r:id="rId39"/>
    <p:sldId id="264" r:id="rId40"/>
    <p:sldId id="262" r:id="rId41"/>
    <p:sldId id="267" r:id="rId42"/>
    <p:sldId id="263" r:id="rId43"/>
    <p:sldId id="320" r:id="rId4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4D8D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32" d="100"/>
          <a:sy n="132" d="100"/>
        </p:scale>
        <p:origin x="44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9"/>
    </mc:Choice>
    <mc:Fallback>
      <c:style val="9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МАТ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6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Sheet1!$A$2:$A$8</c:f>
              <c:numCache>
                <c:formatCode>General</c:formatCode>
                <c:ptCount val="7"/>
                <c:pt idx="0">
                  <c:v>2023</c:v>
                </c:pt>
                <c:pt idx="1">
                  <c:v>2022</c:v>
                </c:pt>
                <c:pt idx="2">
                  <c:v>2021</c:v>
                </c:pt>
                <c:pt idx="3">
                  <c:v>2020</c:v>
                </c:pt>
                <c:pt idx="4">
                  <c:v>2019</c:v>
                </c:pt>
                <c:pt idx="5">
                  <c:v>2018</c:v>
                </c:pt>
                <c:pt idx="6">
                  <c:v>2017</c:v>
                </c:pt>
              </c:numCache>
            </c:numRef>
          </c:cat>
          <c:val>
            <c:numRef>
              <c:f>Sheet1!$B$2:$B$8</c:f>
              <c:numCache>
                <c:formatCode>General</c:formatCode>
                <c:ptCount val="7"/>
                <c:pt idx="0">
                  <c:v>143</c:v>
                </c:pt>
                <c:pt idx="1">
                  <c:v>158</c:v>
                </c:pt>
                <c:pt idx="2">
                  <c:v>226</c:v>
                </c:pt>
                <c:pt idx="3">
                  <c:v>222</c:v>
                </c:pt>
                <c:pt idx="4">
                  <c:v>230</c:v>
                </c:pt>
                <c:pt idx="5">
                  <c:v>307</c:v>
                </c:pt>
                <c:pt idx="6">
                  <c:v>313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331-4159-91E9-ECA97FEB060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ИНФ</c:v>
                </c:pt>
              </c:strCache>
            </c:strRef>
          </c:tx>
          <c:spPr>
            <a:solidFill>
              <a:srgbClr val="2E4D8D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6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Sheet1!$A$2:$A$8</c:f>
              <c:numCache>
                <c:formatCode>General</c:formatCode>
                <c:ptCount val="7"/>
                <c:pt idx="0">
                  <c:v>2023</c:v>
                </c:pt>
                <c:pt idx="1">
                  <c:v>2022</c:v>
                </c:pt>
                <c:pt idx="2">
                  <c:v>2021</c:v>
                </c:pt>
                <c:pt idx="3">
                  <c:v>2020</c:v>
                </c:pt>
                <c:pt idx="4">
                  <c:v>2019</c:v>
                </c:pt>
                <c:pt idx="5">
                  <c:v>2018</c:v>
                </c:pt>
                <c:pt idx="6">
                  <c:v>2017</c:v>
                </c:pt>
              </c:numCache>
            </c:numRef>
          </c:cat>
          <c:val>
            <c:numRef>
              <c:f>Sheet1!$C$2:$C$8</c:f>
              <c:numCache>
                <c:formatCode>General</c:formatCode>
                <c:ptCount val="7"/>
                <c:pt idx="0">
                  <c:v>384</c:v>
                </c:pt>
                <c:pt idx="1">
                  <c:v>537</c:v>
                </c:pt>
                <c:pt idx="2">
                  <c:v>486</c:v>
                </c:pt>
                <c:pt idx="3">
                  <c:v>510</c:v>
                </c:pt>
                <c:pt idx="4">
                  <c:v>541</c:v>
                </c:pt>
                <c:pt idx="5">
                  <c:v>644</c:v>
                </c:pt>
                <c:pt idx="6">
                  <c:v>639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331-4159-91E9-ECA97FEB0606}"/>
            </c:ext>
          </c:extLst>
        </c:ser>
        <c:ser>
          <c:idx val="2"/>
          <c:order val="2"/>
          <c:tx>
            <c:strRef>
              <c:f>Sheet1!$F$21</c:f>
              <c:strCache>
                <c:ptCount val="1"/>
              </c:strCache>
            </c:strRef>
          </c:tx>
          <c:invertIfNegative val="0"/>
          <c:cat>
            <c:numRef>
              <c:f>Sheet1!$A$2:$A$8</c:f>
              <c:numCache>
                <c:formatCode>General</c:formatCode>
                <c:ptCount val="7"/>
                <c:pt idx="0">
                  <c:v>2023</c:v>
                </c:pt>
                <c:pt idx="1">
                  <c:v>2022</c:v>
                </c:pt>
                <c:pt idx="2">
                  <c:v>2021</c:v>
                </c:pt>
                <c:pt idx="3">
                  <c:v>2020</c:v>
                </c:pt>
                <c:pt idx="4">
                  <c:v>2019</c:v>
                </c:pt>
                <c:pt idx="5">
                  <c:v>2018</c:v>
                </c:pt>
                <c:pt idx="6">
                  <c:v>2017</c:v>
                </c:pt>
              </c:numCache>
            </c:numRef>
          </c:cat>
          <c:val>
            <c:numRef>
              <c:f>Sheet1!$F$22:$F$27</c:f>
              <c:numCache>
                <c:formatCode>General</c:formatCode>
                <c:ptCount val="6"/>
              </c:numCache>
            </c:numRef>
          </c:val>
          <c:extLst>
            <c:ext xmlns:c16="http://schemas.microsoft.com/office/drawing/2014/chart" uri="{C3380CC4-5D6E-409C-BE32-E72D297353CC}">
              <c16:uniqueId val="{00000002-8331-4159-91E9-ECA97FEB060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29452544"/>
        <c:axId val="329487104"/>
      </c:barChart>
      <c:catAx>
        <c:axId val="3294525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29487104"/>
        <c:crosses val="autoZero"/>
        <c:auto val="1"/>
        <c:lblAlgn val="ctr"/>
        <c:lblOffset val="100"/>
        <c:noMultiLvlLbl val="0"/>
      </c:catAx>
      <c:valAx>
        <c:axId val="32948710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29452544"/>
        <c:crosses val="autoZero"/>
        <c:crossBetween val="between"/>
      </c:valAx>
    </c:plotArea>
    <c:legend>
      <c:legendPos val="r"/>
      <c:legendEntry>
        <c:idx val="2"/>
        <c:delete val="1"/>
      </c:legendEntry>
      <c:layout/>
      <c:overlay val="0"/>
      <c:txPr>
        <a:bodyPr/>
        <a:lstStyle/>
        <a:p>
          <a:pPr>
            <a:defRPr sz="2400"/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96934DD9-6D86-1C75-33CA-9D0404165ED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804"/>
          <a:stretch/>
        </p:blipFill>
        <p:spPr bwMode="auto">
          <a:xfrm>
            <a:off x="-17838" y="4524"/>
            <a:ext cx="12209835" cy="6853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Right Triangle 18">
            <a:extLst>
              <a:ext uri="{FF2B5EF4-FFF2-40B4-BE49-F238E27FC236}">
                <a16:creationId xmlns:a16="http://schemas.microsoft.com/office/drawing/2014/main" id="{71D0E8AA-902F-440D-9C55-2A391C22396A}"/>
              </a:ext>
            </a:extLst>
          </p:cNvPr>
          <p:cNvSpPr/>
          <p:nvPr/>
        </p:nvSpPr>
        <p:spPr>
          <a:xfrm rot="16200000" flipV="1">
            <a:off x="-739484" y="726945"/>
            <a:ext cx="6858000" cy="5404110"/>
          </a:xfrm>
          <a:prstGeom prst="rt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noProof="0" dirty="0"/>
          </a:p>
        </p:txBody>
      </p:sp>
      <p:sp>
        <p:nvSpPr>
          <p:cNvPr id="17" name="Parallelogram 16">
            <a:extLst>
              <a:ext uri="{FF2B5EF4-FFF2-40B4-BE49-F238E27FC236}">
                <a16:creationId xmlns:a16="http://schemas.microsoft.com/office/drawing/2014/main" id="{7D937721-835D-4D84-94A3-6C79D4639514}"/>
              </a:ext>
            </a:extLst>
          </p:cNvPr>
          <p:cNvSpPr/>
          <p:nvPr/>
        </p:nvSpPr>
        <p:spPr>
          <a:xfrm rot="19958790">
            <a:off x="-637324" y="3588176"/>
            <a:ext cx="3860163" cy="1746952"/>
          </a:xfrm>
          <a:prstGeom prst="parallelogram">
            <a:avLst>
              <a:gd name="adj" fmla="val 53218"/>
            </a:avLst>
          </a:prstGeom>
          <a:solidFill>
            <a:srgbClr val="2E4D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noProof="0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32BB30B-8262-4715-998F-AAF6A81ADFD3}"/>
              </a:ext>
            </a:extLst>
          </p:cNvPr>
          <p:cNvCxnSpPr>
            <a:cxnSpLocks/>
          </p:cNvCxnSpPr>
          <p:nvPr/>
        </p:nvCxnSpPr>
        <p:spPr>
          <a:xfrm flipV="1">
            <a:off x="2" y="1010090"/>
            <a:ext cx="1785257" cy="907506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itle 1" title="Title">
            <a:extLst>
              <a:ext uri="{FF2B5EF4-FFF2-40B4-BE49-F238E27FC236}">
                <a16:creationId xmlns:a16="http://schemas.microsoft.com/office/drawing/2014/main" id="{4D7EF399-DAA5-44EC-B712-79C755FE84C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74844" y="875076"/>
            <a:ext cx="7077209" cy="214369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000" b="1">
                <a:solidFill>
                  <a:srgbClr val="2E4D8D"/>
                </a:solidFill>
                <a:latin typeface="+mj-lt"/>
                <a:cs typeface="Calibri Light" panose="020F0302020204030204" pitchFamily="34" charset="0"/>
              </a:defRPr>
            </a:lvl1pPr>
          </a:lstStyle>
          <a:p>
            <a:r>
              <a:rPr lang="en-US" noProof="0" dirty="0"/>
              <a:t>Click To Edit Master Title Style</a:t>
            </a:r>
          </a:p>
        </p:txBody>
      </p:sp>
      <p:sp>
        <p:nvSpPr>
          <p:cNvPr id="101" name="Text Placeholder 2" title="Subtitle">
            <a:extLst>
              <a:ext uri="{FF2B5EF4-FFF2-40B4-BE49-F238E27FC236}">
                <a16:creationId xmlns:a16="http://schemas.microsoft.com/office/drawing/2014/main" id="{26D13BFA-61B0-402F-8611-02D3DFDBEB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274845" y="3282490"/>
            <a:ext cx="7077208" cy="91058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i="0" spc="300">
                <a:solidFill>
                  <a:srgbClr val="BB1D1D"/>
                </a:solidFill>
                <a:latin typeface="+mn-lt"/>
                <a:cs typeface="Calibri" panose="020F0502020204030204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dirty="0"/>
              <a:t>EDIT MASTER TEXT STYLES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DA0A0C24-D997-4E78-951F-AFB51C70EFCC}"/>
              </a:ext>
            </a:extLst>
          </p:cNvPr>
          <p:cNvCxnSpPr>
            <a:cxnSpLocks/>
          </p:cNvCxnSpPr>
          <p:nvPr/>
        </p:nvCxnSpPr>
        <p:spPr>
          <a:xfrm flipV="1">
            <a:off x="9004303" y="3924299"/>
            <a:ext cx="3187700" cy="1689100"/>
          </a:xfrm>
          <a:prstGeom prst="line">
            <a:avLst/>
          </a:prstGeom>
          <a:ln>
            <a:solidFill>
              <a:srgbClr val="2D82B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arallelogram 24">
            <a:extLst>
              <a:ext uri="{FF2B5EF4-FFF2-40B4-BE49-F238E27FC236}">
                <a16:creationId xmlns:a16="http://schemas.microsoft.com/office/drawing/2014/main" id="{E123A0CF-50D6-46EC-8BF6-43E38AFCD588}"/>
              </a:ext>
            </a:extLst>
          </p:cNvPr>
          <p:cNvSpPr/>
          <p:nvPr/>
        </p:nvSpPr>
        <p:spPr>
          <a:xfrm>
            <a:off x="7754112" y="4"/>
            <a:ext cx="2258568" cy="742819"/>
          </a:xfrm>
          <a:prstGeom prst="parallelogram">
            <a:avLst>
              <a:gd name="adj" fmla="val 195850"/>
            </a:avLst>
          </a:prstGeom>
          <a:solidFill>
            <a:srgbClr val="BB1D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800" noProof="0" dirty="0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B2F1D2E-B631-4CB1-9448-2B50F8C46316}"/>
              </a:ext>
            </a:extLst>
          </p:cNvPr>
          <p:cNvCxnSpPr>
            <a:cxnSpLocks/>
          </p:cNvCxnSpPr>
          <p:nvPr/>
        </p:nvCxnSpPr>
        <p:spPr>
          <a:xfrm flipV="1">
            <a:off x="2" y="408562"/>
            <a:ext cx="6595353" cy="3403148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CF69447-82AD-475F-A3AE-3D7FF61DBFE2}"/>
              </a:ext>
            </a:extLst>
          </p:cNvPr>
          <p:cNvCxnSpPr>
            <a:cxnSpLocks/>
          </p:cNvCxnSpPr>
          <p:nvPr/>
        </p:nvCxnSpPr>
        <p:spPr>
          <a:xfrm flipV="1">
            <a:off x="-17837" y="5266944"/>
            <a:ext cx="1919789" cy="1001054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Parallelogram 23">
            <a:extLst>
              <a:ext uri="{FF2B5EF4-FFF2-40B4-BE49-F238E27FC236}">
                <a16:creationId xmlns:a16="http://schemas.microsoft.com/office/drawing/2014/main" id="{FC8C82F3-94EE-4B4F-A01D-993A41BC00B1}"/>
              </a:ext>
            </a:extLst>
          </p:cNvPr>
          <p:cNvSpPr/>
          <p:nvPr/>
        </p:nvSpPr>
        <p:spPr>
          <a:xfrm rot="19958790">
            <a:off x="-139033" y="3407045"/>
            <a:ext cx="1438399" cy="236580"/>
          </a:xfrm>
          <a:prstGeom prst="parallelogram">
            <a:avLst>
              <a:gd name="adj" fmla="val 53218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noProof="0" dirty="0"/>
          </a:p>
        </p:txBody>
      </p:sp>
    </p:spTree>
    <p:extLst>
      <p:ext uri="{BB962C8B-B14F-4D97-AF65-F5344CB8AC3E}">
        <p14:creationId xmlns:p14="http://schemas.microsoft.com/office/powerpoint/2010/main" val="13261906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  <p15:guide id="2" pos="3840">
          <p15:clr>
            <a:srgbClr val="FBAE40"/>
          </p15:clr>
        </p15:guide>
        <p15:guide id="3" pos="143">
          <p15:clr>
            <a:srgbClr val="FBAE40"/>
          </p15:clr>
        </p15:guide>
        <p15:guide id="4" orient="horz" pos="4170">
          <p15:clr>
            <a:srgbClr val="FBAE40"/>
          </p15:clr>
        </p15:guide>
        <p15:guide id="5" pos="7537">
          <p15:clr>
            <a:srgbClr val="FBAE40"/>
          </p15:clr>
        </p15:guide>
        <p15:guide id="6" orient="horz" pos="142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820754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Layout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3197316A-32ED-3CF4-746E-0215832BB17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804"/>
          <a:stretch/>
        </p:blipFill>
        <p:spPr bwMode="auto">
          <a:xfrm>
            <a:off x="-17838" y="4524"/>
            <a:ext cx="12209835" cy="6853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 title="Bullet Points">
            <a:extLst>
              <a:ext uri="{FF2B5EF4-FFF2-40B4-BE49-F238E27FC236}">
                <a16:creationId xmlns:a16="http://schemas.microsoft.com/office/drawing/2014/main" id="{BFD7EA17-BE66-4636-9684-F935625879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380" y="3196919"/>
            <a:ext cx="4942829" cy="295827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buClr>
                <a:srgbClr val="01456F"/>
              </a:buClr>
              <a:defRPr sz="2400">
                <a:solidFill>
                  <a:srgbClr val="000000"/>
                </a:solidFill>
              </a:defRPr>
            </a:lvl1pPr>
            <a:lvl2pPr>
              <a:buClr>
                <a:srgbClr val="01456F"/>
              </a:buClr>
              <a:defRPr sz="2000">
                <a:solidFill>
                  <a:srgbClr val="000000"/>
                </a:solidFill>
              </a:defRPr>
            </a:lvl2pPr>
            <a:lvl3pPr>
              <a:buClr>
                <a:srgbClr val="01456F"/>
              </a:buClr>
              <a:defRPr sz="1800">
                <a:solidFill>
                  <a:srgbClr val="000000"/>
                </a:solidFill>
              </a:defRPr>
            </a:lvl3pPr>
            <a:lvl4pPr>
              <a:buClr>
                <a:srgbClr val="01456F"/>
              </a:buClr>
              <a:defRPr sz="1600">
                <a:solidFill>
                  <a:srgbClr val="000000"/>
                </a:solidFill>
              </a:defRPr>
            </a:lvl4pPr>
            <a:lvl5pPr>
              <a:buClr>
                <a:srgbClr val="01456F"/>
              </a:buClr>
              <a:defRPr sz="16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24" name="Right Triangle 23">
            <a:extLst>
              <a:ext uri="{FF2B5EF4-FFF2-40B4-BE49-F238E27FC236}">
                <a16:creationId xmlns:a16="http://schemas.microsoft.com/office/drawing/2014/main" id="{BD6ACE60-499D-41AB-89C4-D537D7C3D22A}"/>
              </a:ext>
            </a:extLst>
          </p:cNvPr>
          <p:cNvSpPr/>
          <p:nvPr/>
        </p:nvSpPr>
        <p:spPr>
          <a:xfrm flipH="1" flipV="1">
            <a:off x="1839685" y="-6"/>
            <a:ext cx="10352315" cy="5638806"/>
          </a:xfrm>
          <a:prstGeom prst="rtTriangle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noProof="0" dirty="0"/>
          </a:p>
        </p:txBody>
      </p:sp>
      <p:sp>
        <p:nvSpPr>
          <p:cNvPr id="25" name="Parallelogram 24">
            <a:extLst>
              <a:ext uri="{FF2B5EF4-FFF2-40B4-BE49-F238E27FC236}">
                <a16:creationId xmlns:a16="http://schemas.microsoft.com/office/drawing/2014/main" id="{18C08F43-D42B-4CF1-912F-BC83D72AB415}"/>
              </a:ext>
            </a:extLst>
          </p:cNvPr>
          <p:cNvSpPr/>
          <p:nvPr/>
        </p:nvSpPr>
        <p:spPr>
          <a:xfrm flipH="1">
            <a:off x="2978151" y="-5"/>
            <a:ext cx="4121151" cy="1308105"/>
          </a:xfrm>
          <a:prstGeom prst="parallelogram">
            <a:avLst>
              <a:gd name="adj" fmla="val 186380"/>
            </a:avLst>
          </a:prstGeom>
          <a:solidFill>
            <a:srgbClr val="BB1D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800" noProof="0" dirty="0"/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1411C731-2333-41B0-927A-0A48EEC79964}"/>
              </a:ext>
            </a:extLst>
          </p:cNvPr>
          <p:cNvCxnSpPr>
            <a:cxnSpLocks/>
          </p:cNvCxnSpPr>
          <p:nvPr/>
        </p:nvCxnSpPr>
        <p:spPr>
          <a:xfrm flipV="1">
            <a:off x="6375402" y="5047077"/>
            <a:ext cx="1524575" cy="1803400"/>
          </a:xfrm>
          <a:prstGeom prst="line">
            <a:avLst/>
          </a:prstGeom>
          <a:ln>
            <a:solidFill>
              <a:srgbClr val="2D82B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 Placeholder 4" title="Subtitle">
            <a:extLst>
              <a:ext uri="{FF2B5EF4-FFF2-40B4-BE49-F238E27FC236}">
                <a16:creationId xmlns:a16="http://schemas.microsoft.com/office/drawing/2014/main" id="{D71EE635-EA0C-4139-8160-AE1EAD13AAE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1382" y="2563481"/>
            <a:ext cx="7342631" cy="60889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spc="300">
                <a:solidFill>
                  <a:srgbClr val="01456F"/>
                </a:solidFill>
              </a:defRPr>
            </a:lvl1pPr>
            <a:lvl2pPr marL="457189" indent="0">
              <a:buNone/>
              <a:defRPr/>
            </a:lvl2pPr>
          </a:lstStyle>
          <a:p>
            <a:pPr lvl="0"/>
            <a:r>
              <a:rPr lang="en-US" noProof="0" dirty="0"/>
              <a:t>CLICK TO SUBTITLE STYLE</a:t>
            </a:r>
          </a:p>
        </p:txBody>
      </p:sp>
      <p:sp>
        <p:nvSpPr>
          <p:cNvPr id="2" name="Title 1" title="Title ">
            <a:extLst>
              <a:ext uri="{FF2B5EF4-FFF2-40B4-BE49-F238E27FC236}">
                <a16:creationId xmlns:a16="http://schemas.microsoft.com/office/drawing/2014/main" id="{20237B57-91C6-4F8B-8AA0-18FA50B0FD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1379" y="1308484"/>
            <a:ext cx="7342623" cy="1215566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400" b="1">
                <a:solidFill>
                  <a:srgbClr val="2E4D8D"/>
                </a:solidFill>
              </a:defRPr>
            </a:lvl1pPr>
          </a:lstStyle>
          <a:p>
            <a:r>
              <a:rPr lang="en-US" noProof="0" dirty="0"/>
              <a:t>Click to Edit </a:t>
            </a:r>
            <a:br>
              <a:rPr lang="en-US" noProof="0" dirty="0"/>
            </a:br>
            <a:r>
              <a:rPr lang="en-US" noProof="0" dirty="0"/>
              <a:t>Master Title Style 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FE1FADFB-0A3D-40F7-9B40-368DECD971E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04000" y="2"/>
            <a:ext cx="5588000" cy="6872249"/>
          </a:xfrm>
          <a:custGeom>
            <a:avLst/>
            <a:gdLst>
              <a:gd name="connsiteX0" fmla="*/ 3876237 w 5588000"/>
              <a:gd name="connsiteY0" fmla="*/ 5431883 h 6872249"/>
              <a:gd name="connsiteX1" fmla="*/ 4953000 w 5588000"/>
              <a:gd name="connsiteY1" fmla="*/ 5431883 h 6872249"/>
              <a:gd name="connsiteX2" fmla="*/ 3769163 w 5588000"/>
              <a:gd name="connsiteY2" fmla="*/ 6872249 h 6872249"/>
              <a:gd name="connsiteX3" fmla="*/ 2692400 w 5588000"/>
              <a:gd name="connsiteY3" fmla="*/ 6872249 h 6872249"/>
              <a:gd name="connsiteX4" fmla="*/ 2479230 w 5588000"/>
              <a:gd name="connsiteY4" fmla="*/ 2870200 h 6872249"/>
              <a:gd name="connsiteX5" fmla="*/ 3175000 w 5588000"/>
              <a:gd name="connsiteY5" fmla="*/ 2870200 h 6872249"/>
              <a:gd name="connsiteX6" fmla="*/ 1965770 w 5588000"/>
              <a:gd name="connsiteY6" fmla="*/ 4310566 h 6872249"/>
              <a:gd name="connsiteX7" fmla="*/ 1270000 w 5588000"/>
              <a:gd name="connsiteY7" fmla="*/ 4310566 h 6872249"/>
              <a:gd name="connsiteX8" fmla="*/ 5575300 w 5588000"/>
              <a:gd name="connsiteY8" fmla="*/ 139700 h 6872249"/>
              <a:gd name="connsiteX9" fmla="*/ 5575300 w 5588000"/>
              <a:gd name="connsiteY9" fmla="*/ 3238583 h 6872249"/>
              <a:gd name="connsiteX10" fmla="*/ 2571663 w 5588000"/>
              <a:gd name="connsiteY10" fmla="*/ 6858000 h 6872249"/>
              <a:gd name="connsiteX11" fmla="*/ 0 w 5588000"/>
              <a:gd name="connsiteY11" fmla="*/ 6858000 h 6872249"/>
              <a:gd name="connsiteX12" fmla="*/ 4256761 w 5588000"/>
              <a:gd name="connsiteY12" fmla="*/ 0 h 6872249"/>
              <a:gd name="connsiteX13" fmla="*/ 5588000 w 5588000"/>
              <a:gd name="connsiteY13" fmla="*/ 0 h 6872249"/>
              <a:gd name="connsiteX14" fmla="*/ 3274339 w 5588000"/>
              <a:gd name="connsiteY14" fmla="*/ 2755900 h 6872249"/>
              <a:gd name="connsiteX15" fmla="*/ 1943100 w 5588000"/>
              <a:gd name="connsiteY15" fmla="*/ 2755900 h 6872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588000" h="6872249">
                <a:moveTo>
                  <a:pt x="3876237" y="5431883"/>
                </a:moveTo>
                <a:lnTo>
                  <a:pt x="4953000" y="5431883"/>
                </a:lnTo>
                <a:lnTo>
                  <a:pt x="3769163" y="6872249"/>
                </a:lnTo>
                <a:lnTo>
                  <a:pt x="2692400" y="6872249"/>
                </a:lnTo>
                <a:close/>
                <a:moveTo>
                  <a:pt x="2479230" y="2870200"/>
                </a:moveTo>
                <a:lnTo>
                  <a:pt x="3175000" y="2870200"/>
                </a:lnTo>
                <a:lnTo>
                  <a:pt x="1965770" y="4310566"/>
                </a:lnTo>
                <a:lnTo>
                  <a:pt x="1270000" y="4310566"/>
                </a:lnTo>
                <a:close/>
                <a:moveTo>
                  <a:pt x="5575300" y="139700"/>
                </a:moveTo>
                <a:lnTo>
                  <a:pt x="5575300" y="3238583"/>
                </a:lnTo>
                <a:lnTo>
                  <a:pt x="2571663" y="6858000"/>
                </a:lnTo>
                <a:lnTo>
                  <a:pt x="0" y="6858000"/>
                </a:lnTo>
                <a:close/>
                <a:moveTo>
                  <a:pt x="4256761" y="0"/>
                </a:moveTo>
                <a:lnTo>
                  <a:pt x="5588000" y="0"/>
                </a:lnTo>
                <a:lnTo>
                  <a:pt x="3274339" y="2755900"/>
                </a:lnTo>
                <a:lnTo>
                  <a:pt x="1943100" y="2755900"/>
                </a:lnTo>
                <a:close/>
              </a:path>
            </a:pathLst>
          </a:custGeom>
          <a:solidFill>
            <a:srgbClr val="2E4D8D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B9B51B-EAA9-4B4D-A4F6-470CD95DAA79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0E6D7DF-4208-484C-B4F4-1B5B002A8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2165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2">
          <p15:clr>
            <a:srgbClr val="FBAE40"/>
          </p15:clr>
        </p15:guide>
        <p15:guide id="2" pos="3840">
          <p15:clr>
            <a:srgbClr val="FBAE40"/>
          </p15:clr>
        </p15:guide>
        <p15:guide id="3" pos="415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rg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>
            <a:extLst>
              <a:ext uri="{FF2B5EF4-FFF2-40B4-BE49-F238E27FC236}">
                <a16:creationId xmlns:a16="http://schemas.microsoft.com/office/drawing/2014/main" id="{8E127E11-970F-EC5B-AC20-8FCFAB54CC8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804"/>
          <a:stretch/>
        </p:blipFill>
        <p:spPr bwMode="auto">
          <a:xfrm>
            <a:off x="-17838" y="4524"/>
            <a:ext cx="12209835" cy="6853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728AD2-8A7F-F7EF-0E94-04096085E92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06153" y="1995202"/>
            <a:ext cx="11388725" cy="4447326"/>
          </a:xfrm>
          <a:prstGeom prst="rect">
            <a:avLst/>
          </a:prstGeom>
          <a:noFill/>
        </p:spPr>
        <p:txBody>
          <a:bodyPr/>
          <a:lstStyle>
            <a:lvl1pPr>
              <a:buClr>
                <a:srgbClr val="2D82BD"/>
              </a:buClr>
              <a:defRPr/>
            </a:lvl1pPr>
            <a:lvl2pPr>
              <a:buClr>
                <a:srgbClr val="2D82BD"/>
              </a:buClr>
              <a:defRPr/>
            </a:lvl2pPr>
            <a:lvl3pPr>
              <a:buClr>
                <a:srgbClr val="2D82BD"/>
              </a:buClr>
              <a:defRPr/>
            </a:lvl3pPr>
            <a:lvl4pPr>
              <a:buClr>
                <a:srgbClr val="2D82BD"/>
              </a:buClr>
              <a:defRPr/>
            </a:lvl4pPr>
            <a:lvl5pPr>
              <a:buClr>
                <a:srgbClr val="2D82BD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08154CB-A9F1-12A7-BCE6-A70C956F2E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6D7DF-4208-484C-B4F4-1B5B002A852E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" title="Title ">
            <a:extLst>
              <a:ext uri="{FF2B5EF4-FFF2-40B4-BE49-F238E27FC236}">
                <a16:creationId xmlns:a16="http://schemas.microsoft.com/office/drawing/2014/main" id="{AA9A86EA-1E04-4084-DD38-491A5488A47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679" y="415472"/>
            <a:ext cx="10523014" cy="1231700"/>
          </a:xfrm>
          <a:prstGeom prst="rect">
            <a:avLst/>
          </a:prstGeom>
          <a:noFill/>
        </p:spPr>
        <p:txBody>
          <a:bodyPr bIns="0" anchor="b">
            <a:normAutofit/>
          </a:bodyPr>
          <a:lstStyle>
            <a:lvl1pPr>
              <a:defRPr sz="4400" b="1">
                <a:solidFill>
                  <a:srgbClr val="2E4D8D"/>
                </a:solidFill>
              </a:defRPr>
            </a:lvl1pPr>
          </a:lstStyle>
          <a:p>
            <a:r>
              <a:rPr lang="en-US" noProof="0" dirty="0"/>
              <a:t>Click to Edit Master Title Style </a:t>
            </a:r>
          </a:p>
        </p:txBody>
      </p:sp>
      <p:sp>
        <p:nvSpPr>
          <p:cNvPr id="15" name="Parallelogram 14">
            <a:extLst>
              <a:ext uri="{FF2B5EF4-FFF2-40B4-BE49-F238E27FC236}">
                <a16:creationId xmlns:a16="http://schemas.microsoft.com/office/drawing/2014/main" id="{65E42181-5608-87C1-63D1-2E76E47D0EDC}"/>
              </a:ext>
            </a:extLst>
          </p:cNvPr>
          <p:cNvSpPr/>
          <p:nvPr/>
        </p:nvSpPr>
        <p:spPr>
          <a:xfrm flipH="1" flipV="1">
            <a:off x="8917" y="-2591"/>
            <a:ext cx="3826702" cy="422013"/>
          </a:xfrm>
          <a:prstGeom prst="parallelogram">
            <a:avLst>
              <a:gd name="adj" fmla="val 0"/>
            </a:avLst>
          </a:prstGeom>
          <a:solidFill>
            <a:srgbClr val="BB1D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800" noProof="0" dirty="0"/>
          </a:p>
        </p:txBody>
      </p:sp>
      <p:sp>
        <p:nvSpPr>
          <p:cNvPr id="20" name="Parallelogram 19">
            <a:extLst>
              <a:ext uri="{FF2B5EF4-FFF2-40B4-BE49-F238E27FC236}">
                <a16:creationId xmlns:a16="http://schemas.microsoft.com/office/drawing/2014/main" id="{7781F70E-0E03-869B-A921-5A330CD06126}"/>
              </a:ext>
            </a:extLst>
          </p:cNvPr>
          <p:cNvSpPr/>
          <p:nvPr/>
        </p:nvSpPr>
        <p:spPr>
          <a:xfrm flipH="1" flipV="1">
            <a:off x="3831159" y="-2591"/>
            <a:ext cx="4146115" cy="422020"/>
          </a:xfrm>
          <a:prstGeom prst="parallelogram">
            <a:avLst>
              <a:gd name="adj" fmla="val 0"/>
            </a:avLst>
          </a:prstGeom>
          <a:solidFill>
            <a:srgbClr val="2E4D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800" noProof="0" dirty="0"/>
          </a:p>
        </p:txBody>
      </p:sp>
      <p:sp>
        <p:nvSpPr>
          <p:cNvPr id="21" name="Parallelogram 20">
            <a:extLst>
              <a:ext uri="{FF2B5EF4-FFF2-40B4-BE49-F238E27FC236}">
                <a16:creationId xmlns:a16="http://schemas.microsoft.com/office/drawing/2014/main" id="{DF8BF167-1A54-BBAB-29F7-FFF5FC6656AA}"/>
              </a:ext>
            </a:extLst>
          </p:cNvPr>
          <p:cNvSpPr/>
          <p:nvPr/>
        </p:nvSpPr>
        <p:spPr>
          <a:xfrm flipH="1" flipV="1">
            <a:off x="7972815" y="-1"/>
            <a:ext cx="4245935" cy="422013"/>
          </a:xfrm>
          <a:prstGeom prst="parallelogram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800" noProof="0" dirty="0"/>
          </a:p>
        </p:txBody>
      </p:sp>
    </p:spTree>
    <p:extLst>
      <p:ext uri="{BB962C8B-B14F-4D97-AF65-F5344CB8AC3E}">
        <p14:creationId xmlns:p14="http://schemas.microsoft.com/office/powerpoint/2010/main" val="4563721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AD31804E-EFCE-BC36-9469-1E4BE91EA32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804"/>
          <a:stretch/>
        </p:blipFill>
        <p:spPr bwMode="auto">
          <a:xfrm>
            <a:off x="-17838" y="4524"/>
            <a:ext cx="12209835" cy="6853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1AF1CF9-9F46-4541-8FF1-B9C53244EE1A}"/>
              </a:ext>
            </a:extLst>
          </p:cNvPr>
          <p:cNvCxnSpPr>
            <a:cxnSpLocks/>
          </p:cNvCxnSpPr>
          <p:nvPr/>
        </p:nvCxnSpPr>
        <p:spPr>
          <a:xfrm flipH="1" flipV="1">
            <a:off x="-9247" y="3633971"/>
            <a:ext cx="1912619" cy="1572989"/>
          </a:xfrm>
          <a:prstGeom prst="line">
            <a:avLst/>
          </a:prstGeom>
          <a:ln>
            <a:solidFill>
              <a:srgbClr val="2D82B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B0E1BA4-80FE-4826-BA2F-083C3A5BB7FA}"/>
              </a:ext>
            </a:extLst>
          </p:cNvPr>
          <p:cNvGrpSpPr/>
          <p:nvPr/>
        </p:nvGrpSpPr>
        <p:grpSpPr>
          <a:xfrm flipH="1">
            <a:off x="7561328" y="4"/>
            <a:ext cx="4831840" cy="3541007"/>
            <a:chOff x="-192127" y="-2"/>
            <a:chExt cx="4831840" cy="3367272"/>
          </a:xfrm>
        </p:grpSpPr>
        <p:sp>
          <p:nvSpPr>
            <p:cNvPr id="26" name="Diagonal Stripe 25">
              <a:extLst>
                <a:ext uri="{FF2B5EF4-FFF2-40B4-BE49-F238E27FC236}">
                  <a16:creationId xmlns:a16="http://schemas.microsoft.com/office/drawing/2014/main" id="{0697993E-CD44-40B9-805C-77BC608618A7}"/>
                </a:ext>
              </a:extLst>
            </p:cNvPr>
            <p:cNvSpPr/>
            <p:nvPr userDrawn="1"/>
          </p:nvSpPr>
          <p:spPr>
            <a:xfrm>
              <a:off x="0" y="-1"/>
              <a:ext cx="4639713" cy="3367271"/>
            </a:xfrm>
            <a:prstGeom prst="diagStripe">
              <a:avLst>
                <a:gd name="adj" fmla="val 51202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noProof="0" dirty="0">
                <a:solidFill>
                  <a:schemeClr val="tx1"/>
                </a:solidFill>
              </a:endParaRPr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DDBD869A-51AE-4AC9-A3E0-38E8C732B1E8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1433638" y="-2"/>
              <a:ext cx="1240971" cy="916595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Parallelogram 29">
              <a:extLst>
                <a:ext uri="{FF2B5EF4-FFF2-40B4-BE49-F238E27FC236}">
                  <a16:creationId xmlns:a16="http://schemas.microsoft.com/office/drawing/2014/main" id="{DE18C3B6-28E6-4BBC-B634-F81DE5A9D13C}"/>
                </a:ext>
              </a:extLst>
            </p:cNvPr>
            <p:cNvSpPr/>
            <p:nvPr userDrawn="1"/>
          </p:nvSpPr>
          <p:spPr>
            <a:xfrm rot="19421162">
              <a:off x="-192127" y="1140864"/>
              <a:ext cx="1354398" cy="214994"/>
            </a:xfrm>
            <a:prstGeom prst="parallelogram">
              <a:avLst>
                <a:gd name="adj" fmla="val 72003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noProof="0" dirty="0"/>
            </a:p>
          </p:txBody>
        </p:sp>
      </p:grpSp>
      <p:sp>
        <p:nvSpPr>
          <p:cNvPr id="36" name="Parallelogram 35">
            <a:extLst>
              <a:ext uri="{FF2B5EF4-FFF2-40B4-BE49-F238E27FC236}">
                <a16:creationId xmlns:a16="http://schemas.microsoft.com/office/drawing/2014/main" id="{4EBB76E7-943E-4038-B700-114F66FBC609}"/>
              </a:ext>
            </a:extLst>
          </p:cNvPr>
          <p:cNvSpPr/>
          <p:nvPr/>
        </p:nvSpPr>
        <p:spPr>
          <a:xfrm flipH="1">
            <a:off x="6679908" y="1"/>
            <a:ext cx="1447800" cy="639064"/>
          </a:xfrm>
          <a:prstGeom prst="parallelogram">
            <a:avLst>
              <a:gd name="adj" fmla="val 135617"/>
            </a:avLst>
          </a:prstGeom>
          <a:solidFill>
            <a:srgbClr val="2E4D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 sz="1800" noProof="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08BE157-60F2-194D-8C13-4AE120FC9EDE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70E6D7DF-4208-484C-B4F4-1B5B002A852E}" type="slidenum">
              <a:rPr lang="en-US" smtClean="0"/>
              <a:t>‹#›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E414014-129B-34FD-208A-FB0D264EDF9C}"/>
              </a:ext>
            </a:extLst>
          </p:cNvPr>
          <p:cNvSpPr/>
          <p:nvPr userDrawn="1"/>
        </p:nvSpPr>
        <p:spPr>
          <a:xfrm>
            <a:off x="110310" y="682906"/>
            <a:ext cx="11087677" cy="724199"/>
          </a:xfrm>
          <a:custGeom>
            <a:avLst/>
            <a:gdLst>
              <a:gd name="connsiteX0" fmla="*/ 0 w 11200411"/>
              <a:gd name="connsiteY0" fmla="*/ 0 h 717936"/>
              <a:gd name="connsiteX1" fmla="*/ 11200411 w 11200411"/>
              <a:gd name="connsiteY1" fmla="*/ 0 h 717936"/>
              <a:gd name="connsiteX2" fmla="*/ 11200411 w 11200411"/>
              <a:gd name="connsiteY2" fmla="*/ 717936 h 717936"/>
              <a:gd name="connsiteX3" fmla="*/ 0 w 11200411"/>
              <a:gd name="connsiteY3" fmla="*/ 717936 h 717936"/>
              <a:gd name="connsiteX4" fmla="*/ 0 w 11200411"/>
              <a:gd name="connsiteY4" fmla="*/ 0 h 717936"/>
              <a:gd name="connsiteX0" fmla="*/ 0 w 11200411"/>
              <a:gd name="connsiteY0" fmla="*/ 0 h 724199"/>
              <a:gd name="connsiteX1" fmla="*/ 11200411 w 11200411"/>
              <a:gd name="connsiteY1" fmla="*/ 0 h 724199"/>
              <a:gd name="connsiteX2" fmla="*/ 11200411 w 11200411"/>
              <a:gd name="connsiteY2" fmla="*/ 717936 h 724199"/>
              <a:gd name="connsiteX3" fmla="*/ 557408 w 11200411"/>
              <a:gd name="connsiteY3" fmla="*/ 724199 h 724199"/>
              <a:gd name="connsiteX4" fmla="*/ 0 w 11200411"/>
              <a:gd name="connsiteY4" fmla="*/ 0 h 724199"/>
              <a:gd name="connsiteX0" fmla="*/ 0 w 10843419"/>
              <a:gd name="connsiteY0" fmla="*/ 87683 h 724199"/>
              <a:gd name="connsiteX1" fmla="*/ 10843419 w 10843419"/>
              <a:gd name="connsiteY1" fmla="*/ 0 h 724199"/>
              <a:gd name="connsiteX2" fmla="*/ 10843419 w 10843419"/>
              <a:gd name="connsiteY2" fmla="*/ 717936 h 724199"/>
              <a:gd name="connsiteX3" fmla="*/ 200416 w 10843419"/>
              <a:gd name="connsiteY3" fmla="*/ 724199 h 724199"/>
              <a:gd name="connsiteX4" fmla="*/ 0 w 10843419"/>
              <a:gd name="connsiteY4" fmla="*/ 87683 h 724199"/>
              <a:gd name="connsiteX0" fmla="*/ 0 w 10849682"/>
              <a:gd name="connsiteY0" fmla="*/ 0 h 724199"/>
              <a:gd name="connsiteX1" fmla="*/ 10849682 w 10849682"/>
              <a:gd name="connsiteY1" fmla="*/ 0 h 724199"/>
              <a:gd name="connsiteX2" fmla="*/ 10849682 w 10849682"/>
              <a:gd name="connsiteY2" fmla="*/ 717936 h 724199"/>
              <a:gd name="connsiteX3" fmla="*/ 206679 w 10849682"/>
              <a:gd name="connsiteY3" fmla="*/ 724199 h 724199"/>
              <a:gd name="connsiteX4" fmla="*/ 0 w 10849682"/>
              <a:gd name="connsiteY4" fmla="*/ 0 h 724199"/>
              <a:gd name="connsiteX0" fmla="*/ 0 w 11087677"/>
              <a:gd name="connsiteY0" fmla="*/ 6263 h 724199"/>
              <a:gd name="connsiteX1" fmla="*/ 11087677 w 11087677"/>
              <a:gd name="connsiteY1" fmla="*/ 0 h 724199"/>
              <a:gd name="connsiteX2" fmla="*/ 11087677 w 11087677"/>
              <a:gd name="connsiteY2" fmla="*/ 717936 h 724199"/>
              <a:gd name="connsiteX3" fmla="*/ 444674 w 11087677"/>
              <a:gd name="connsiteY3" fmla="*/ 724199 h 724199"/>
              <a:gd name="connsiteX4" fmla="*/ 0 w 11087677"/>
              <a:gd name="connsiteY4" fmla="*/ 6263 h 724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087677" h="724199">
                <a:moveTo>
                  <a:pt x="0" y="6263"/>
                </a:moveTo>
                <a:lnTo>
                  <a:pt x="11087677" y="0"/>
                </a:lnTo>
                <a:lnTo>
                  <a:pt x="11087677" y="717936"/>
                </a:lnTo>
                <a:lnTo>
                  <a:pt x="444674" y="724199"/>
                </a:lnTo>
                <a:lnTo>
                  <a:pt x="0" y="6263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71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itle 1" title="Title ">
            <a:extLst>
              <a:ext uri="{FF2B5EF4-FFF2-40B4-BE49-F238E27FC236}">
                <a16:creationId xmlns:a16="http://schemas.microsoft.com/office/drawing/2014/main" id="{C3CC34F4-862A-42E7-B2FA-7B511CC2E87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679" y="639065"/>
            <a:ext cx="10742220" cy="717936"/>
          </a:xfrm>
          <a:prstGeom prst="rect">
            <a:avLst/>
          </a:prstGeom>
        </p:spPr>
        <p:txBody>
          <a:bodyPr bIns="0" anchor="b">
            <a:normAutofit/>
          </a:bodyPr>
          <a:lstStyle>
            <a:lvl1pPr>
              <a:defRPr sz="4400" b="1">
                <a:solidFill>
                  <a:srgbClr val="2E4D8D"/>
                </a:solidFill>
              </a:defRPr>
            </a:lvl1pPr>
          </a:lstStyle>
          <a:p>
            <a:r>
              <a:rPr lang="en-US" noProof="0" dirty="0"/>
              <a:t>Click to Edit Master Title Style 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1FAE0C34-9220-45F0-9FC2-9FE7C994E7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677" y="1671928"/>
            <a:ext cx="10835123" cy="4505039"/>
          </a:xfrm>
          <a:prstGeom prst="rect">
            <a:avLst/>
          </a:prstGeom>
        </p:spPr>
        <p:txBody>
          <a:bodyPr/>
          <a:lstStyle>
            <a:lvl1pPr>
              <a:buClr>
                <a:srgbClr val="2D82BD"/>
              </a:buClr>
              <a:defRPr>
                <a:solidFill>
                  <a:srgbClr val="000000"/>
                </a:solidFill>
              </a:defRPr>
            </a:lvl1pPr>
            <a:lvl2pPr>
              <a:buClr>
                <a:srgbClr val="2D82BD"/>
              </a:buClr>
              <a:defRPr>
                <a:solidFill>
                  <a:srgbClr val="000000"/>
                </a:solidFill>
              </a:defRPr>
            </a:lvl2pPr>
            <a:lvl3pPr>
              <a:buClr>
                <a:srgbClr val="2D82BD"/>
              </a:buClr>
              <a:defRPr>
                <a:solidFill>
                  <a:srgbClr val="000000"/>
                </a:solidFill>
              </a:defRPr>
            </a:lvl3pPr>
            <a:lvl4pPr>
              <a:buClr>
                <a:srgbClr val="2D82BD"/>
              </a:buClr>
              <a:defRPr>
                <a:solidFill>
                  <a:srgbClr val="000000"/>
                </a:solidFill>
              </a:defRPr>
            </a:lvl4pPr>
            <a:lvl5pPr>
              <a:buClr>
                <a:srgbClr val="2D82BD"/>
              </a:buCl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7300996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393">
          <p15:clr>
            <a:srgbClr val="FBAE40"/>
          </p15:clr>
        </p15:guide>
        <p15:guide id="4" pos="7423">
          <p15:clr>
            <a:srgbClr val="FBAE40"/>
          </p15:clr>
        </p15:guide>
        <p15:guide id="5" orient="horz" pos="777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AD31804E-EFCE-BC36-9469-1E4BE91EA32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804"/>
          <a:stretch/>
        </p:blipFill>
        <p:spPr bwMode="auto">
          <a:xfrm>
            <a:off x="-17838" y="4524"/>
            <a:ext cx="12209835" cy="6853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1AF1CF9-9F46-4541-8FF1-B9C53244EE1A}"/>
              </a:ext>
            </a:extLst>
          </p:cNvPr>
          <p:cNvCxnSpPr>
            <a:cxnSpLocks/>
          </p:cNvCxnSpPr>
          <p:nvPr/>
        </p:nvCxnSpPr>
        <p:spPr>
          <a:xfrm flipH="1" flipV="1">
            <a:off x="-9247" y="3633971"/>
            <a:ext cx="1912619" cy="1572989"/>
          </a:xfrm>
          <a:prstGeom prst="line">
            <a:avLst/>
          </a:prstGeom>
          <a:ln>
            <a:solidFill>
              <a:srgbClr val="2D82B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B0E1BA4-80FE-4826-BA2F-083C3A5BB7FA}"/>
              </a:ext>
            </a:extLst>
          </p:cNvPr>
          <p:cNvGrpSpPr/>
          <p:nvPr/>
        </p:nvGrpSpPr>
        <p:grpSpPr>
          <a:xfrm flipH="1">
            <a:off x="7561328" y="4"/>
            <a:ext cx="4831840" cy="3541007"/>
            <a:chOff x="-192127" y="-2"/>
            <a:chExt cx="4831840" cy="3367272"/>
          </a:xfrm>
        </p:grpSpPr>
        <p:sp>
          <p:nvSpPr>
            <p:cNvPr id="26" name="Diagonal Stripe 25">
              <a:extLst>
                <a:ext uri="{FF2B5EF4-FFF2-40B4-BE49-F238E27FC236}">
                  <a16:creationId xmlns:a16="http://schemas.microsoft.com/office/drawing/2014/main" id="{0697993E-CD44-40B9-805C-77BC608618A7}"/>
                </a:ext>
              </a:extLst>
            </p:cNvPr>
            <p:cNvSpPr/>
            <p:nvPr userDrawn="1"/>
          </p:nvSpPr>
          <p:spPr>
            <a:xfrm>
              <a:off x="0" y="-1"/>
              <a:ext cx="4639713" cy="3367271"/>
            </a:xfrm>
            <a:prstGeom prst="diagStripe">
              <a:avLst>
                <a:gd name="adj" fmla="val 51202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noProof="0" dirty="0">
                <a:solidFill>
                  <a:schemeClr val="tx1"/>
                </a:solidFill>
              </a:endParaRPr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DDBD869A-51AE-4AC9-A3E0-38E8C732B1E8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1433638" y="-2"/>
              <a:ext cx="1240971" cy="916595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Parallelogram 29">
              <a:extLst>
                <a:ext uri="{FF2B5EF4-FFF2-40B4-BE49-F238E27FC236}">
                  <a16:creationId xmlns:a16="http://schemas.microsoft.com/office/drawing/2014/main" id="{DE18C3B6-28E6-4BBC-B634-F81DE5A9D13C}"/>
                </a:ext>
              </a:extLst>
            </p:cNvPr>
            <p:cNvSpPr/>
            <p:nvPr userDrawn="1"/>
          </p:nvSpPr>
          <p:spPr>
            <a:xfrm rot="19421162">
              <a:off x="-192127" y="1140864"/>
              <a:ext cx="1354398" cy="214994"/>
            </a:xfrm>
            <a:prstGeom prst="parallelogram">
              <a:avLst>
                <a:gd name="adj" fmla="val 72003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noProof="0" dirty="0"/>
            </a:p>
          </p:txBody>
        </p:sp>
      </p:grpSp>
      <p:sp>
        <p:nvSpPr>
          <p:cNvPr id="36" name="Parallelogram 35">
            <a:extLst>
              <a:ext uri="{FF2B5EF4-FFF2-40B4-BE49-F238E27FC236}">
                <a16:creationId xmlns:a16="http://schemas.microsoft.com/office/drawing/2014/main" id="{4EBB76E7-943E-4038-B700-114F66FBC609}"/>
              </a:ext>
            </a:extLst>
          </p:cNvPr>
          <p:cNvSpPr/>
          <p:nvPr/>
        </p:nvSpPr>
        <p:spPr>
          <a:xfrm flipH="1">
            <a:off x="6679908" y="1"/>
            <a:ext cx="1447800" cy="639064"/>
          </a:xfrm>
          <a:prstGeom prst="parallelogram">
            <a:avLst>
              <a:gd name="adj" fmla="val 135617"/>
            </a:avLst>
          </a:prstGeom>
          <a:solidFill>
            <a:srgbClr val="2E4D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 sz="1800" noProof="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08BE157-60F2-194D-8C13-4AE120FC9EDE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70E6D7DF-4208-484C-B4F4-1B5B002A852E}" type="slidenum">
              <a:rPr lang="en-US" smtClean="0"/>
              <a:t>‹#›</a:t>
            </a:fld>
            <a:endParaRPr lang="en-US"/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1FAE0C34-9220-45F0-9FC2-9FE7C994E7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677" y="1671928"/>
            <a:ext cx="10835123" cy="4505039"/>
          </a:xfrm>
          <a:prstGeom prst="rect">
            <a:avLst/>
          </a:prstGeom>
        </p:spPr>
        <p:txBody>
          <a:bodyPr/>
          <a:lstStyle>
            <a:lvl1pPr>
              <a:buClr>
                <a:srgbClr val="2D82BD"/>
              </a:buClr>
              <a:defRPr>
                <a:solidFill>
                  <a:srgbClr val="000000"/>
                </a:solidFill>
              </a:defRPr>
            </a:lvl1pPr>
            <a:lvl2pPr>
              <a:buClr>
                <a:srgbClr val="2D82BD"/>
              </a:buClr>
              <a:defRPr>
                <a:solidFill>
                  <a:srgbClr val="000000"/>
                </a:solidFill>
              </a:defRPr>
            </a:lvl2pPr>
            <a:lvl3pPr>
              <a:buClr>
                <a:srgbClr val="2D82BD"/>
              </a:buClr>
              <a:defRPr>
                <a:solidFill>
                  <a:srgbClr val="000000"/>
                </a:solidFill>
              </a:defRPr>
            </a:lvl3pPr>
            <a:lvl4pPr>
              <a:buClr>
                <a:srgbClr val="2D82BD"/>
              </a:buClr>
              <a:defRPr>
                <a:solidFill>
                  <a:srgbClr val="000000"/>
                </a:solidFill>
              </a:defRPr>
            </a:lvl4pPr>
            <a:lvl5pPr>
              <a:buClr>
                <a:srgbClr val="2D82BD"/>
              </a:buCl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0442257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393">
          <p15:clr>
            <a:srgbClr val="FBAE40"/>
          </p15:clr>
        </p15:guide>
        <p15:guide id="4" pos="7423">
          <p15:clr>
            <a:srgbClr val="FBAE40"/>
          </p15:clr>
        </p15:guide>
        <p15:guide id="5" orient="horz" pos="777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95101E8-0EC0-F485-D835-D45B6279C32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804"/>
          <a:stretch/>
        </p:blipFill>
        <p:spPr bwMode="auto">
          <a:xfrm>
            <a:off x="-17838" y="4524"/>
            <a:ext cx="12209835" cy="6853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25CE2EB-00DF-4EBA-BF1F-D37805D455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E4D8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2064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5CE2EB-00DF-4EBA-BF1F-D37805D455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E4D8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4256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C9C70-6A86-4DD9-BEDE-054E203F3F13}" type="datetimeFigureOut">
              <a:rPr lang="en-US" smtClean="0"/>
              <a:t>05-Nov-23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6D7DF-4208-484C-B4F4-1B5B002A8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432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C9C70-6A86-4DD9-BEDE-054E203F3F13}" type="datetimeFigureOut">
              <a:rPr lang="en-US" smtClean="0"/>
              <a:t>05-Nov-23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6D7DF-4208-484C-B4F4-1B5B002A8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5740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B16155-303B-403D-8B49-D4CEE47D68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8531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915EF5-4ABE-4759-AC09-679CD6083A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46973" y="6356354"/>
            <a:ext cx="7402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fld id="{70E6D7DF-4208-484C-B4F4-1B5B002A852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8">
            <a:extLst>
              <a:ext uri="{FF2B5EF4-FFF2-40B4-BE49-F238E27FC236}">
                <a16:creationId xmlns:a16="http://schemas.microsoft.com/office/drawing/2014/main" id="{AA2D2B61-D240-024D-AD60-4162EF1528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677" y="209029"/>
            <a:ext cx="10835123" cy="1147968"/>
          </a:xfrm>
          <a:prstGeom prst="rect">
            <a:avLst/>
          </a:prstGeom>
        </p:spPr>
        <p:txBody>
          <a:bodyPr vert="horz" lIns="91440" tIns="45720" rIns="91440" bIns="0" rtlCol="0" anchor="b">
            <a:normAutofit/>
          </a:bodyPr>
          <a:lstStyle/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70431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71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lang="en-IN" sz="44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Clr>
          <a:srgbClr val="2E7A40"/>
        </a:buClr>
        <a:buFont typeface="Arial" panose="020B0604020202020204" pitchFamily="34" charset="0"/>
        <a:buChar char="•"/>
        <a:defRPr lang="en-US" sz="2400" kern="1200" dirty="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Clr>
          <a:srgbClr val="2E7A40"/>
        </a:buClr>
        <a:buFont typeface="Arial" panose="020B0604020202020204" pitchFamily="34" charset="0"/>
        <a:buChar char="•"/>
        <a:defRPr lang="en-US" sz="2000" kern="1200" dirty="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Clr>
          <a:srgbClr val="2E7A40"/>
        </a:buClr>
        <a:buFont typeface="Arial" panose="020B0604020202020204" pitchFamily="34" charset="0"/>
        <a:buChar char="•"/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Clr>
          <a:srgbClr val="2E7A40"/>
        </a:buClr>
        <a:buFont typeface="Arial" panose="020B0604020202020204" pitchFamily="34" charset="0"/>
        <a:buChar char="•"/>
        <a:defRPr lang="en-US" sz="1600" kern="1200" dirty="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Clr>
          <a:srgbClr val="2E7A40"/>
        </a:buClr>
        <a:buFont typeface="Arial" panose="020B0604020202020204" pitchFamily="34" charset="0"/>
        <a:buChar char="•"/>
        <a:defRPr lang="en-IN" sz="1600" kern="1200" dirty="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5038" y="1100361"/>
            <a:ext cx="8440616" cy="2143697"/>
          </a:xfrm>
        </p:spPr>
        <p:txBody>
          <a:bodyPr>
            <a:normAutofit/>
          </a:bodyPr>
          <a:lstStyle/>
          <a:p>
            <a:r>
              <a:rPr lang="sr-Cyrl-RS" sz="4800" dirty="0"/>
              <a:t>Мотивација младих за одабир наставничких професија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body" idx="1"/>
          </p:nvPr>
        </p:nvSpPr>
        <p:spPr>
          <a:xfrm>
            <a:off x="3155039" y="3507775"/>
            <a:ext cx="7077208" cy="910580"/>
          </a:xfrm>
        </p:spPr>
        <p:txBody>
          <a:bodyPr>
            <a:normAutofit/>
          </a:bodyPr>
          <a:lstStyle/>
          <a:p>
            <a:r>
              <a:rPr lang="sr-Cyrl-RS" sz="3000" dirty="0"/>
              <a:t>проф. др Мирослав Марић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1128170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Data 7">
            <a:extLst>
              <a:ext uri="{FF2B5EF4-FFF2-40B4-BE49-F238E27FC236}">
                <a16:creationId xmlns:a16="http://schemas.microsoft.com/office/drawing/2014/main" id="{CDABA01A-DFA6-FB3B-8090-47EF96ED6DFF}"/>
              </a:ext>
            </a:extLst>
          </p:cNvPr>
          <p:cNvSpPr/>
          <p:nvPr/>
        </p:nvSpPr>
        <p:spPr>
          <a:xfrm>
            <a:off x="165709" y="1242284"/>
            <a:ext cx="5128534" cy="4482798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10000"/>
              <a:gd name="connsiteY0" fmla="*/ 10058 h 10058"/>
              <a:gd name="connsiteX1" fmla="*/ 1212 w 10000"/>
              <a:gd name="connsiteY1" fmla="*/ 0 h 10058"/>
              <a:gd name="connsiteX2" fmla="*/ 10000 w 10000"/>
              <a:gd name="connsiteY2" fmla="*/ 58 h 10058"/>
              <a:gd name="connsiteX3" fmla="*/ 8000 w 10000"/>
              <a:gd name="connsiteY3" fmla="*/ 10058 h 10058"/>
              <a:gd name="connsiteX4" fmla="*/ 0 w 10000"/>
              <a:gd name="connsiteY4" fmla="*/ 10058 h 10058"/>
              <a:gd name="connsiteX0" fmla="*/ 0 w 10000"/>
              <a:gd name="connsiteY0" fmla="*/ 10058 h 10058"/>
              <a:gd name="connsiteX1" fmla="*/ 1212 w 10000"/>
              <a:gd name="connsiteY1" fmla="*/ 0 h 10058"/>
              <a:gd name="connsiteX2" fmla="*/ 10000 w 10000"/>
              <a:gd name="connsiteY2" fmla="*/ 58 h 10058"/>
              <a:gd name="connsiteX3" fmla="*/ 9790 w 10000"/>
              <a:gd name="connsiteY3" fmla="*/ 9193 h 10058"/>
              <a:gd name="connsiteX4" fmla="*/ 0 w 10000"/>
              <a:gd name="connsiteY4" fmla="*/ 10058 h 10058"/>
              <a:gd name="connsiteX0" fmla="*/ 0 w 9687"/>
              <a:gd name="connsiteY0" fmla="*/ 9669 h 9669"/>
              <a:gd name="connsiteX1" fmla="*/ 899 w 9687"/>
              <a:gd name="connsiteY1" fmla="*/ 0 h 9669"/>
              <a:gd name="connsiteX2" fmla="*/ 9687 w 9687"/>
              <a:gd name="connsiteY2" fmla="*/ 58 h 9669"/>
              <a:gd name="connsiteX3" fmla="*/ 9477 w 9687"/>
              <a:gd name="connsiteY3" fmla="*/ 9193 h 9669"/>
              <a:gd name="connsiteX4" fmla="*/ 0 w 9687"/>
              <a:gd name="connsiteY4" fmla="*/ 9669 h 9669"/>
              <a:gd name="connsiteX0" fmla="*/ 0 w 10000"/>
              <a:gd name="connsiteY0" fmla="*/ 10089 h 10089"/>
              <a:gd name="connsiteX1" fmla="*/ 515 w 10000"/>
              <a:gd name="connsiteY1" fmla="*/ 0 h 10089"/>
              <a:gd name="connsiteX2" fmla="*/ 10000 w 10000"/>
              <a:gd name="connsiteY2" fmla="*/ 149 h 10089"/>
              <a:gd name="connsiteX3" fmla="*/ 9783 w 10000"/>
              <a:gd name="connsiteY3" fmla="*/ 9597 h 10089"/>
              <a:gd name="connsiteX4" fmla="*/ 0 w 10000"/>
              <a:gd name="connsiteY4" fmla="*/ 10089 h 10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89">
                <a:moveTo>
                  <a:pt x="0" y="10089"/>
                </a:moveTo>
                <a:cubicBezTo>
                  <a:pt x="310" y="6756"/>
                  <a:pt x="205" y="3333"/>
                  <a:pt x="515" y="0"/>
                </a:cubicBezTo>
                <a:lnTo>
                  <a:pt x="10000" y="149"/>
                </a:lnTo>
                <a:cubicBezTo>
                  <a:pt x="9928" y="3298"/>
                  <a:pt x="9855" y="6448"/>
                  <a:pt x="9783" y="9597"/>
                </a:cubicBezTo>
                <a:lnTo>
                  <a:pt x="0" y="10089"/>
                </a:lnTo>
                <a:close/>
              </a:path>
            </a:pathLst>
          </a:custGeom>
          <a:solidFill>
            <a:srgbClr val="FFFFFF">
              <a:alpha val="54118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1379" y="1308483"/>
            <a:ext cx="4687903" cy="3820107"/>
          </a:xfrm>
        </p:spPr>
        <p:txBody>
          <a:bodyPr>
            <a:noAutofit/>
          </a:bodyPr>
          <a:lstStyle/>
          <a:p>
            <a:r>
              <a:rPr lang="ru-RU" dirty="0"/>
              <a:t>Поводом великог и значајног јубилеја Пошта Србије објавила је пригодну поштанску марку</a:t>
            </a:r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AB9256C-1A47-22BB-7090-061D0F80DC6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4F15E6E-1473-598A-8B3E-59BC7F6AC4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8691" y="660629"/>
            <a:ext cx="6330827" cy="5258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7604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510" y="653272"/>
            <a:ext cx="4105275" cy="30784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Picture 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2156" y="685664"/>
            <a:ext cx="3632200" cy="27241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532" y="3082130"/>
            <a:ext cx="3962400" cy="2971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4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9578" y="1018074"/>
            <a:ext cx="3597910" cy="247586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5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2120" y="3226910"/>
            <a:ext cx="3910965" cy="29337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61DC6892-E742-64C4-7FC3-1BED082DDC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8476" y="3409814"/>
            <a:ext cx="3597910" cy="26970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110974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sr-Cyrl-RS" dirty="0"/>
              <a:t>Друштво математичара Србије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Велику захвалност дугујемо </a:t>
            </a:r>
            <a:r>
              <a:rPr lang="ru-RU" b="1" dirty="0"/>
              <a:t>директорима</a:t>
            </a:r>
            <a:r>
              <a:rPr lang="ru-RU" dirty="0"/>
              <a:t> који организационо подржавају наша </a:t>
            </a:r>
            <a:r>
              <a:rPr lang="ru-RU" b="1" dirty="0"/>
              <a:t>такмичења и стручне семинаре</a:t>
            </a:r>
            <a:r>
              <a:rPr lang="ru-RU" dirty="0"/>
              <a:t> наставника и у овим тешким временима. </a:t>
            </a:r>
          </a:p>
          <a:p>
            <a:pPr marL="0" indent="0">
              <a:buNone/>
            </a:pPr>
            <a:endParaRPr lang="ru-RU" dirty="0"/>
          </a:p>
          <a:p>
            <a:r>
              <a:rPr lang="ru-RU" dirty="0"/>
              <a:t>Друштву математичара Србије, као удружењу чији су чланови </a:t>
            </a:r>
            <a:r>
              <a:rPr lang="ru-RU" b="1" dirty="0"/>
              <a:t>наставници математике, рачунарства, програмирања и информатике,</a:t>
            </a:r>
            <a:r>
              <a:rPr lang="ru-RU" dirty="0"/>
              <a:t> проблем недостајућих наставника у нашем образовном систему  је одавно познат.</a:t>
            </a:r>
            <a:endParaRPr lang="sr-Latn-RS" dirty="0"/>
          </a:p>
          <a:p>
            <a:endParaRPr lang="ru-RU" dirty="0"/>
          </a:p>
          <a:p>
            <a:r>
              <a:rPr lang="ru-RU" dirty="0"/>
              <a:t>Најнепосреднији и најчешћи контакт имамо са нашим чланством, од који су многи укључени и </a:t>
            </a:r>
            <a:r>
              <a:rPr lang="ru-RU" b="1" dirty="0"/>
              <a:t>у рад синдиката</a:t>
            </a:r>
            <a:r>
              <a:rPr lang="ru-RU" dirty="0"/>
              <a:t> - потпуно смо </a:t>
            </a:r>
            <a:r>
              <a:rPr lang="ru-RU" b="1" dirty="0"/>
              <a:t>свесни изазова </a:t>
            </a:r>
            <a:r>
              <a:rPr lang="ru-RU" dirty="0"/>
              <a:t>са којима се наставници свакодневно сусрећу. </a:t>
            </a:r>
          </a:p>
          <a:p>
            <a:endParaRPr lang="ru-RU" dirty="0"/>
          </a:p>
          <a:p>
            <a:endParaRPr lang="sr-Latn-R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6777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Захвални смо</a:t>
            </a:r>
            <a:r>
              <a:rPr lang="ru-RU" dirty="0"/>
              <a:t> </a:t>
            </a:r>
            <a:r>
              <a:rPr lang="sr-Cyrl-RS" dirty="0"/>
              <a:t>наставницима</a:t>
            </a:r>
            <a:r>
              <a:rPr lang="ru-RU" dirty="0"/>
              <a:t> на још увек </a:t>
            </a:r>
            <a:r>
              <a:rPr lang="ru-RU" b="1" dirty="0"/>
              <a:t>великом ентузијазму</a:t>
            </a:r>
            <a:r>
              <a:rPr lang="ru-RU" dirty="0"/>
              <a:t> којим подржавају активности ДМС и квалитетно изводе наставу. </a:t>
            </a:r>
          </a:p>
          <a:p>
            <a:endParaRPr lang="ru-RU" dirty="0"/>
          </a:p>
          <a:p>
            <a:r>
              <a:rPr lang="ru-RU" b="1" dirty="0"/>
              <a:t>Активно се залажемо</a:t>
            </a:r>
            <a:r>
              <a:rPr lang="ru-RU" dirty="0"/>
              <a:t> да рад у просвети не може да буде </a:t>
            </a:r>
            <a:r>
              <a:rPr lang="ru-RU" b="1" dirty="0"/>
              <a:t>чист алтруизам</a:t>
            </a:r>
            <a:r>
              <a:rPr lang="ru-RU" dirty="0"/>
              <a:t>, већ да мора, с обзиром на његов значај и утицај на развој појединца, друштва и државе, да буде </a:t>
            </a:r>
            <a:r>
              <a:rPr lang="ru-RU" b="1" dirty="0"/>
              <a:t>адекватно финансијски награђен и позитивно статусно вреднован и уважаван</a:t>
            </a:r>
            <a:r>
              <a:rPr lang="ru-RU" dirty="0"/>
              <a:t>. </a:t>
            </a:r>
            <a:endParaRPr lang="en-US" dirty="0"/>
          </a:p>
          <a:p>
            <a:pPr marL="0" indent="0">
              <a:buNone/>
            </a:pPr>
            <a:endParaRPr lang="ru-RU" dirty="0"/>
          </a:p>
          <a:p>
            <a:r>
              <a:rPr lang="ru-RU" dirty="0"/>
              <a:t>У време када је наставнички позив </a:t>
            </a:r>
            <a:r>
              <a:rPr lang="ru-RU" b="1" dirty="0"/>
              <a:t>био пожељан избор</a:t>
            </a:r>
            <a:r>
              <a:rPr lang="ru-RU" dirty="0"/>
              <a:t>, иако ни тада </a:t>
            </a:r>
            <a:r>
              <a:rPr lang="ru-RU" b="1" dirty="0"/>
              <a:t>није био најплаћенији</a:t>
            </a:r>
            <a:r>
              <a:rPr lang="ru-RU" dirty="0"/>
              <a:t>, </a:t>
            </a:r>
            <a:r>
              <a:rPr lang="ru-RU" b="1" dirty="0"/>
              <a:t>носио је углед и јавно признање</a:t>
            </a:r>
            <a:r>
              <a:rPr lang="ru-RU" dirty="0"/>
              <a:t> за залагање за правилан развој наше омладине и допринос бољој будућности.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323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Autofit/>
          </a:bodyPr>
          <a:lstStyle/>
          <a:p>
            <a:r>
              <a:rPr lang="ru-RU" sz="3000" dirty="0"/>
              <a:t>Проблеми младих приликом одабира наставничких професија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/>
              <a:t>Такмичења из математике су једна од </a:t>
            </a:r>
            <a:r>
              <a:rPr lang="ru-RU" sz="2800" b="1" dirty="0"/>
              <a:t>најбројнијих</a:t>
            </a:r>
            <a:r>
              <a:rPr lang="ru-RU" sz="2800" dirty="0"/>
              <a:t>, али се </a:t>
            </a:r>
            <a:r>
              <a:rPr lang="ru-RU" sz="2800" b="1" dirty="0"/>
              <a:t>мали број ученика одлучује да се професионално бави математиком</a:t>
            </a:r>
            <a:r>
              <a:rPr lang="ru-RU" sz="2800" dirty="0"/>
              <a:t>, а да </a:t>
            </a:r>
            <a:r>
              <a:rPr lang="ru-RU" sz="2800" b="1" dirty="0"/>
              <a:t>буде наставник математике још мање њих</a:t>
            </a:r>
            <a:r>
              <a:rPr lang="ru-RU" sz="2800" dirty="0"/>
              <a:t>. </a:t>
            </a:r>
            <a:r>
              <a:rPr lang="ru-RU" sz="2800" dirty="0">
                <a:solidFill>
                  <a:srgbClr val="FF0000"/>
                </a:solidFill>
              </a:rPr>
              <a:t>Зашто? </a:t>
            </a:r>
            <a:endParaRPr lang="ru-RU" sz="2800" dirty="0" smtClean="0">
              <a:solidFill>
                <a:srgbClr val="FF0000"/>
              </a:solidFill>
            </a:endParaRPr>
          </a:p>
          <a:p>
            <a:endParaRPr lang="ru-RU" sz="2800" dirty="0" smtClean="0"/>
          </a:p>
          <a:p>
            <a:r>
              <a:rPr lang="ru-RU" sz="2800" dirty="0" smtClean="0"/>
              <a:t>С </a:t>
            </a:r>
            <a:r>
              <a:rPr lang="ru-RU" sz="2800" dirty="0"/>
              <a:t>једне стране, </a:t>
            </a:r>
            <a:r>
              <a:rPr lang="ru-RU" sz="2800" b="1" dirty="0"/>
              <a:t>добро знање математике обезбеђује уплив у многа занимања која су одлично финансијски награђена</a:t>
            </a:r>
            <a:r>
              <a:rPr lang="ru-RU" sz="2800" dirty="0"/>
              <a:t>, а с друге стране </a:t>
            </a:r>
            <a:r>
              <a:rPr lang="ru-RU" sz="2800" b="1" dirty="0"/>
              <a:t>тржиште рада не уважава основне принципе понуде и потражње</a:t>
            </a:r>
            <a:r>
              <a:rPr lang="ru-RU" sz="2800" dirty="0"/>
              <a:t>, недостајући кадар не добија никакве повластице.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067116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Autofit/>
          </a:bodyPr>
          <a:lstStyle/>
          <a:p>
            <a:r>
              <a:rPr lang="ru-RU" sz="3600" dirty="0"/>
              <a:t>Проблеми наставника математике и информатике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2800" dirty="0"/>
          </a:p>
          <a:p>
            <a:r>
              <a:rPr lang="ru-RU" sz="2800" dirty="0"/>
              <a:t>На први поглед имамо </a:t>
            </a:r>
            <a:r>
              <a:rPr lang="ru-RU" sz="2800" b="1" dirty="0"/>
              <a:t>парадокс</a:t>
            </a:r>
            <a:r>
              <a:rPr lang="ru-RU" sz="2800" dirty="0"/>
              <a:t>: како то да истовремено на </a:t>
            </a:r>
            <a:r>
              <a:rPr lang="ru-RU" sz="2800" b="1" dirty="0"/>
              <a:t>међународним такмичењима из математике</a:t>
            </a:r>
            <a:r>
              <a:rPr lang="ru-RU" sz="2800" dirty="0"/>
              <a:t> освајамо медаље, а да на ПИЗА тестирању из математике нисмо задовољни резултатима? </a:t>
            </a:r>
          </a:p>
          <a:p>
            <a:endParaRPr lang="ru-RU" sz="2800" dirty="0"/>
          </a:p>
          <a:p>
            <a:r>
              <a:rPr lang="ru-RU" sz="2800" dirty="0"/>
              <a:t>Постоји више разлога за то – не морамо све радити из почетка, већ се можемо </a:t>
            </a:r>
            <a:r>
              <a:rPr lang="ru-RU" sz="2800" b="1" dirty="0"/>
              <a:t>позвати на већ емпиријски утврђене истине.</a:t>
            </a:r>
            <a:r>
              <a:rPr lang="ru-RU" sz="2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52981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/>
              <a:t>Темељ успешног образовног система је </a:t>
            </a:r>
            <a:r>
              <a:rPr lang="ru-RU" b="1" dirty="0"/>
              <a:t>мотивасан и компетентан наставник</a:t>
            </a:r>
            <a:r>
              <a:rPr lang="ru-RU" dirty="0"/>
              <a:t>. </a:t>
            </a:r>
          </a:p>
          <a:p>
            <a:pPr lvl="1"/>
            <a:r>
              <a:rPr lang="ru-RU" sz="2400" dirty="0"/>
              <a:t>Наше репрезентације чине </a:t>
            </a:r>
            <a:r>
              <a:rPr lang="ru-RU" sz="2400" b="1" dirty="0"/>
              <a:t>мотивисани и талентовани ученици</a:t>
            </a:r>
            <a:r>
              <a:rPr lang="ru-RU" sz="2400" dirty="0"/>
              <a:t>, који раде по </a:t>
            </a:r>
            <a:r>
              <a:rPr lang="ru-RU" sz="2400" b="1" dirty="0"/>
              <a:t>дуго развијаним програмима са мотивисаним наставницима</a:t>
            </a:r>
            <a:r>
              <a:rPr lang="ru-RU" sz="2400" dirty="0"/>
              <a:t>, и у том случају успех не изостаје, чак друге земље долазе да „преписују“ од нас и „спарингују“ с нама. </a:t>
            </a:r>
          </a:p>
          <a:p>
            <a:pPr lvl="1"/>
            <a:r>
              <a:rPr lang="ru-RU" sz="2400" dirty="0"/>
              <a:t>Рад са талентима је </a:t>
            </a:r>
            <a:r>
              <a:rPr lang="ru-RU" sz="2400" b="1" dirty="0"/>
              <a:t>на највишем могућем нивоу</a:t>
            </a:r>
            <a:r>
              <a:rPr lang="ru-RU" sz="2400" dirty="0"/>
              <a:t>, док се за рад са просечном ученичком популацијом то не може рећи.</a:t>
            </a:r>
          </a:p>
          <a:p>
            <a:pPr lvl="1"/>
            <a:r>
              <a:rPr lang="ru-RU" sz="2400" dirty="0"/>
              <a:t>Морамо </a:t>
            </a:r>
            <a:r>
              <a:rPr lang="ru-RU" sz="2400" b="1" dirty="0"/>
              <a:t>урадити све</a:t>
            </a:r>
            <a:r>
              <a:rPr lang="ru-RU" sz="2400" dirty="0"/>
              <a:t> да се таква слика </a:t>
            </a:r>
            <a:r>
              <a:rPr lang="ru-RU" sz="2400" b="1" dirty="0"/>
              <a:t>прошири на читав образовни систем.</a:t>
            </a:r>
            <a:r>
              <a:rPr lang="ru-RU" sz="2400" dirty="0"/>
              <a:t> Како? То је </a:t>
            </a:r>
            <a:r>
              <a:rPr lang="ru-RU" sz="2400" b="1" dirty="0"/>
              <a:t>питање од милион долара</a:t>
            </a:r>
            <a:r>
              <a:rPr lang="ru-RU" sz="2400" dirty="0"/>
              <a:t>, можда и дословно. </a:t>
            </a:r>
          </a:p>
          <a:p>
            <a:pPr marL="457200" lvl="1" indent="0">
              <a:buNone/>
            </a:pPr>
            <a:endParaRPr lang="ru-RU" dirty="0"/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Више студија потврђује висок степен </a:t>
            </a:r>
            <a:r>
              <a:rPr lang="ru-RU" b="1" dirty="0"/>
              <a:t>позитивне корелације, чак 0,7</a:t>
            </a:r>
            <a:r>
              <a:rPr lang="ru-RU" dirty="0"/>
              <a:t>,  између </a:t>
            </a:r>
            <a:r>
              <a:rPr lang="ru-RU" b="1" dirty="0"/>
              <a:t>Пиза резултата и улагања у просвету</a:t>
            </a:r>
            <a:r>
              <a:rPr lang="ru-RU" dirty="0"/>
              <a:t> и у том светлу, </a:t>
            </a:r>
            <a:r>
              <a:rPr lang="ru-RU" b="1" dirty="0"/>
              <a:t>резултати наших ученика</a:t>
            </a:r>
            <a:r>
              <a:rPr lang="ru-RU" dirty="0"/>
              <a:t> су </a:t>
            </a:r>
            <a:r>
              <a:rPr lang="ru-RU" b="1" dirty="0"/>
              <a:t>на нивоу очекиваног</a:t>
            </a:r>
            <a:r>
              <a:rPr lang="ru-RU" dirty="0"/>
              <a:t>.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8417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Autofit/>
          </a:bodyPr>
          <a:lstStyle/>
          <a:p>
            <a:r>
              <a:rPr lang="sr-Cyrl-RS" sz="2400" dirty="0"/>
              <a:t>Математички факултет - Прва жеља приликом пријаве у јунском уписном року</a:t>
            </a:r>
            <a:endParaRPr lang="en-US" sz="24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06604674"/>
              </p:ext>
            </p:extLst>
          </p:nvPr>
        </p:nvGraphicFramePr>
        <p:xfrm>
          <a:off x="519113" y="1671638"/>
          <a:ext cx="10834687" cy="45053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78779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26808483"/>
              </p:ext>
            </p:extLst>
          </p:nvPr>
        </p:nvGraphicFramePr>
        <p:xfrm>
          <a:off x="519113" y="1671638"/>
          <a:ext cx="10834677" cy="4079997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904185">
                  <a:extLst>
                    <a:ext uri="{9D8B030D-6E8A-4147-A177-3AD203B41FA5}">
                      <a16:colId xmlns:a16="http://schemas.microsoft.com/office/drawing/2014/main" val="1449374498"/>
                    </a:ext>
                  </a:extLst>
                </a:gridCol>
                <a:gridCol w="206719">
                  <a:extLst>
                    <a:ext uri="{9D8B030D-6E8A-4147-A177-3AD203B41FA5}">
                      <a16:colId xmlns:a16="http://schemas.microsoft.com/office/drawing/2014/main" val="415894164"/>
                    </a:ext>
                  </a:extLst>
                </a:gridCol>
                <a:gridCol w="702127">
                  <a:extLst>
                    <a:ext uri="{9D8B030D-6E8A-4147-A177-3AD203B41FA5}">
                      <a16:colId xmlns:a16="http://schemas.microsoft.com/office/drawing/2014/main" val="2344236993"/>
                    </a:ext>
                  </a:extLst>
                </a:gridCol>
                <a:gridCol w="908069">
                  <a:extLst>
                    <a:ext uri="{9D8B030D-6E8A-4147-A177-3AD203B41FA5}">
                      <a16:colId xmlns:a16="http://schemas.microsoft.com/office/drawing/2014/main" val="3355997227"/>
                    </a:ext>
                  </a:extLst>
                </a:gridCol>
                <a:gridCol w="743389">
                  <a:extLst>
                    <a:ext uri="{9D8B030D-6E8A-4147-A177-3AD203B41FA5}">
                      <a16:colId xmlns:a16="http://schemas.microsoft.com/office/drawing/2014/main" val="3453908620"/>
                    </a:ext>
                  </a:extLst>
                </a:gridCol>
                <a:gridCol w="623763">
                  <a:extLst>
                    <a:ext uri="{9D8B030D-6E8A-4147-A177-3AD203B41FA5}">
                      <a16:colId xmlns:a16="http://schemas.microsoft.com/office/drawing/2014/main" val="297934067"/>
                    </a:ext>
                  </a:extLst>
                </a:gridCol>
                <a:gridCol w="725522">
                  <a:extLst>
                    <a:ext uri="{9D8B030D-6E8A-4147-A177-3AD203B41FA5}">
                      <a16:colId xmlns:a16="http://schemas.microsoft.com/office/drawing/2014/main" val="1296259789"/>
                    </a:ext>
                  </a:extLst>
                </a:gridCol>
                <a:gridCol w="623763">
                  <a:extLst>
                    <a:ext uri="{9D8B030D-6E8A-4147-A177-3AD203B41FA5}">
                      <a16:colId xmlns:a16="http://schemas.microsoft.com/office/drawing/2014/main" val="4040314954"/>
                    </a:ext>
                  </a:extLst>
                </a:gridCol>
                <a:gridCol w="725522">
                  <a:extLst>
                    <a:ext uri="{9D8B030D-6E8A-4147-A177-3AD203B41FA5}">
                      <a16:colId xmlns:a16="http://schemas.microsoft.com/office/drawing/2014/main" val="3999314477"/>
                    </a:ext>
                  </a:extLst>
                </a:gridCol>
                <a:gridCol w="623763">
                  <a:extLst>
                    <a:ext uri="{9D8B030D-6E8A-4147-A177-3AD203B41FA5}">
                      <a16:colId xmlns:a16="http://schemas.microsoft.com/office/drawing/2014/main" val="165928484"/>
                    </a:ext>
                  </a:extLst>
                </a:gridCol>
                <a:gridCol w="725522">
                  <a:extLst>
                    <a:ext uri="{9D8B030D-6E8A-4147-A177-3AD203B41FA5}">
                      <a16:colId xmlns:a16="http://schemas.microsoft.com/office/drawing/2014/main" val="3992200039"/>
                    </a:ext>
                  </a:extLst>
                </a:gridCol>
                <a:gridCol w="623763">
                  <a:extLst>
                    <a:ext uri="{9D8B030D-6E8A-4147-A177-3AD203B41FA5}">
                      <a16:colId xmlns:a16="http://schemas.microsoft.com/office/drawing/2014/main" val="1262238458"/>
                    </a:ext>
                  </a:extLst>
                </a:gridCol>
                <a:gridCol w="725522">
                  <a:extLst>
                    <a:ext uri="{9D8B030D-6E8A-4147-A177-3AD203B41FA5}">
                      <a16:colId xmlns:a16="http://schemas.microsoft.com/office/drawing/2014/main" val="381574042"/>
                    </a:ext>
                  </a:extLst>
                </a:gridCol>
                <a:gridCol w="623763">
                  <a:extLst>
                    <a:ext uri="{9D8B030D-6E8A-4147-A177-3AD203B41FA5}">
                      <a16:colId xmlns:a16="http://schemas.microsoft.com/office/drawing/2014/main" val="312173790"/>
                    </a:ext>
                  </a:extLst>
                </a:gridCol>
                <a:gridCol w="725522">
                  <a:extLst>
                    <a:ext uri="{9D8B030D-6E8A-4147-A177-3AD203B41FA5}">
                      <a16:colId xmlns:a16="http://schemas.microsoft.com/office/drawing/2014/main" val="1024608488"/>
                    </a:ext>
                  </a:extLst>
                </a:gridCol>
                <a:gridCol w="623763">
                  <a:extLst>
                    <a:ext uri="{9D8B030D-6E8A-4147-A177-3AD203B41FA5}">
                      <a16:colId xmlns:a16="http://schemas.microsoft.com/office/drawing/2014/main" val="1558313138"/>
                    </a:ext>
                  </a:extLst>
                </a:gridCol>
              </a:tblGrid>
              <a:tr h="301723">
                <a:tc gridSpan="2"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</a:rPr>
                        <a:t>ЈУН 2023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r>
                        <a:rPr lang="sr-Cyrl-RS" sz="1600" dirty="0">
                          <a:effectLst/>
                        </a:rPr>
                        <a:t>ЈУН 2023</a:t>
                      </a:r>
                      <a:endParaRPr lang="en-US" dirty="0"/>
                    </a:p>
                  </a:txBody>
                  <a:tcPr marL="68580" marR="68580" marT="0" marB="0"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600" dirty="0">
                          <a:effectLst/>
                        </a:rPr>
                        <a:t>ЈУН 2022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600" dirty="0">
                          <a:effectLst/>
                        </a:rPr>
                        <a:t>ЈУН 2021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600" dirty="0">
                          <a:effectLst/>
                        </a:rPr>
                        <a:t>ЈУН 2020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600" dirty="0">
                          <a:effectLst/>
                        </a:rPr>
                        <a:t>ЈУН 2019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600" dirty="0">
                          <a:effectLst/>
                        </a:rPr>
                        <a:t>ЈУН 2018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600" dirty="0">
                          <a:effectLst/>
                        </a:rPr>
                        <a:t>ЈУН 2017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919688"/>
                  </a:ext>
                </a:extLst>
              </a:tr>
              <a:tr h="301723">
                <a:tc gridSpan="2"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2E4D8D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</a:rPr>
                        <a:t>пријава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300" dirty="0">
                          <a:effectLst/>
                        </a:rPr>
                        <a:t>пријава</a:t>
                      </a:r>
                      <a:endParaRPr lang="en-US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300" dirty="0">
                          <a:effectLst/>
                        </a:rPr>
                        <a:t>упис</a:t>
                      </a:r>
                      <a:endParaRPr lang="en-US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300" dirty="0">
                          <a:effectLst/>
                        </a:rPr>
                        <a:t>пријава</a:t>
                      </a:r>
                      <a:endParaRPr lang="en-US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300" dirty="0">
                          <a:effectLst/>
                        </a:rPr>
                        <a:t>упис</a:t>
                      </a:r>
                      <a:endParaRPr lang="en-US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300" dirty="0">
                          <a:effectLst/>
                        </a:rPr>
                        <a:t>пријава</a:t>
                      </a:r>
                      <a:endParaRPr lang="en-US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300" dirty="0">
                          <a:effectLst/>
                        </a:rPr>
                        <a:t>упис</a:t>
                      </a:r>
                      <a:endParaRPr lang="en-US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300" dirty="0">
                          <a:effectLst/>
                        </a:rPr>
                        <a:t>пријава</a:t>
                      </a:r>
                      <a:endParaRPr lang="en-US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300" dirty="0">
                          <a:effectLst/>
                        </a:rPr>
                        <a:t>упис</a:t>
                      </a:r>
                      <a:endParaRPr lang="en-US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300" dirty="0">
                          <a:effectLst/>
                        </a:rPr>
                        <a:t>пријава</a:t>
                      </a:r>
                      <a:endParaRPr lang="en-US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300" dirty="0">
                          <a:effectLst/>
                        </a:rPr>
                        <a:t>упис</a:t>
                      </a:r>
                      <a:endParaRPr lang="en-US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300" dirty="0">
                          <a:effectLst/>
                        </a:rPr>
                        <a:t>пријава</a:t>
                      </a:r>
                      <a:endParaRPr lang="en-US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300" dirty="0">
                          <a:effectLst/>
                        </a:rPr>
                        <a:t>упис</a:t>
                      </a:r>
                      <a:endParaRPr lang="en-US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300" dirty="0">
                          <a:effectLst/>
                        </a:rPr>
                        <a:t>пријава</a:t>
                      </a:r>
                      <a:endParaRPr lang="en-US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300" dirty="0">
                          <a:effectLst/>
                        </a:rPr>
                        <a:t>упис</a:t>
                      </a:r>
                      <a:endParaRPr lang="en-US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87318995"/>
                  </a:ext>
                </a:extLst>
              </a:tr>
              <a:tr h="301723">
                <a:tc gridSpan="2"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600" dirty="0">
                          <a:effectLst/>
                        </a:rPr>
                        <a:t>МАТ 250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2E4D8D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</a:rPr>
                        <a:t>143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</a:rPr>
                        <a:t>143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</a:rPr>
                        <a:t>93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1600" dirty="0">
                          <a:effectLst/>
                        </a:rPr>
                        <a:t>158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</a:rPr>
                        <a:t>126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</a:rPr>
                        <a:t>22</a:t>
                      </a:r>
                      <a:r>
                        <a:rPr lang="en-US" sz="1600">
                          <a:effectLst/>
                        </a:rPr>
                        <a:t>6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</a:rPr>
                        <a:t>157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</a:rPr>
                        <a:t>222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118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</a:rPr>
                        <a:t>230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181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</a:rPr>
                        <a:t>307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215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</a:rPr>
                        <a:t>313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</a:rPr>
                        <a:t>184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6371357"/>
                  </a:ext>
                </a:extLst>
              </a:tr>
              <a:tr h="301723">
                <a:tc gridSpan="2"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600" dirty="0">
                          <a:effectLst/>
                        </a:rPr>
                        <a:t>ИНФ 160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2E4D8D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</a:rPr>
                        <a:t>384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</a:rPr>
                        <a:t>384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1600" dirty="0">
                          <a:effectLst/>
                        </a:rPr>
                        <a:t>155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</a:rPr>
                        <a:t>53</a:t>
                      </a:r>
                      <a:r>
                        <a:rPr lang="sr-Cyrl-RS" sz="1600">
                          <a:effectLst/>
                        </a:rPr>
                        <a:t>7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</a:rPr>
                        <a:t>156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</a:rPr>
                        <a:t>468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</a:rPr>
                        <a:t>157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</a:rPr>
                        <a:t>510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157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</a:rPr>
                        <a:t>541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154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</a:rPr>
                        <a:t>644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152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</a:rPr>
                        <a:t>639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</a:rPr>
                        <a:t>152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22200122"/>
                  </a:ext>
                </a:extLst>
              </a:tr>
              <a:tr h="301723">
                <a:tc gridSpan="2"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600" dirty="0">
                          <a:effectLst/>
                        </a:rPr>
                        <a:t>ААФ 20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2E4D8D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</a:rPr>
                        <a:t>27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</a:rPr>
                        <a:t>27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</a:rPr>
                        <a:t>13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</a:rPr>
                        <a:t>19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</a:rPr>
                        <a:t>19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600" dirty="0">
                          <a:effectLst/>
                        </a:rPr>
                        <a:t>20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</a:rPr>
                        <a:t>20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</a:rPr>
                        <a:t>16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16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</a:rPr>
                        <a:t>23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17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</a:rPr>
                        <a:t>19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</a:rPr>
                        <a:t>23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</a:rPr>
                        <a:t>16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5341307"/>
                  </a:ext>
                </a:extLst>
              </a:tr>
              <a:tr h="380522">
                <a:tc gridSpan="2"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500" dirty="0">
                          <a:effectLst/>
                        </a:rPr>
                        <a:t>Укупно 435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B w="12700" cmpd="sng">
                      <a:noFill/>
                    </a:lnB>
                    <a:solidFill>
                      <a:srgbClr val="2E4D8D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554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554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1600" dirty="0">
                          <a:effectLst/>
                        </a:rPr>
                        <a:t>261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600" dirty="0">
                          <a:effectLst/>
                        </a:rPr>
                        <a:t>714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1600" dirty="0">
                          <a:effectLst/>
                        </a:rPr>
                        <a:t>301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600" dirty="0">
                          <a:effectLst/>
                        </a:rPr>
                        <a:t>720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333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600" dirty="0">
                          <a:effectLst/>
                        </a:rPr>
                        <a:t>748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291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600" dirty="0">
                          <a:effectLst/>
                        </a:rPr>
                        <a:t>794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352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600" dirty="0">
                          <a:effectLst/>
                        </a:rPr>
                        <a:t>970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387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600" dirty="0">
                          <a:effectLst/>
                        </a:rPr>
                        <a:t>975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1600" dirty="0">
                          <a:effectLst/>
                        </a:rPr>
                        <a:t>352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B w="12700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6677974"/>
                  </a:ext>
                </a:extLst>
              </a:tr>
              <a:tr h="380522">
                <a:tc gridSpan="2"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85580294"/>
                  </a:ext>
                </a:extLst>
              </a:tr>
              <a:tr h="301723">
                <a:tc gridSpan="16"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600" dirty="0">
                          <a:effectLst/>
                        </a:rPr>
                        <a:t>Математика-модули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mpd="sng">
                      <a:noFill/>
                    </a:lnT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7676280"/>
                  </a:ext>
                </a:extLst>
              </a:tr>
              <a:tr h="30172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600" dirty="0">
                          <a:effectLst/>
                        </a:rPr>
                        <a:t>М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2E4D8D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1600" dirty="0">
                          <a:effectLst/>
                        </a:rPr>
                        <a:t>23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</a:rPr>
                        <a:t>19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</a:rPr>
                        <a:t>11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</a:rPr>
                        <a:t>11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</a:rPr>
                        <a:t>18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</a:rPr>
                        <a:t>23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16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</a:rPr>
                        <a:t>29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</a:rPr>
                        <a:t>22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15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</a:rPr>
                        <a:t>27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</a:rPr>
                        <a:t>15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19854312"/>
                  </a:ext>
                </a:extLst>
              </a:tr>
              <a:tr h="30172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600" dirty="0">
                          <a:effectLst/>
                        </a:rPr>
                        <a:t>Р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2E4D8D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</a:rPr>
                        <a:t>43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</a:rPr>
                        <a:t>30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1600" dirty="0">
                          <a:effectLst/>
                        </a:rPr>
                        <a:t>64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</a:rPr>
                        <a:t>58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</a:rPr>
                        <a:t>80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66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</a:rPr>
                        <a:t>102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</a:rPr>
                        <a:t>111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80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</a:rPr>
                        <a:t>151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82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</a:rPr>
                        <a:t>154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</a:rPr>
                        <a:t>79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99870016"/>
                  </a:ext>
                </a:extLst>
              </a:tr>
              <a:tr h="30172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600" dirty="0">
                          <a:effectLst/>
                        </a:rPr>
                        <a:t>Л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2E4D8D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</a:rPr>
                        <a:t>17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</a:rPr>
                        <a:t>9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</a:rPr>
                        <a:t>10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</a:rPr>
                        <a:t>7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</a:rPr>
                        <a:t>22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13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</a:rPr>
                        <a:t>34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14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</a:rPr>
                        <a:t>27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17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</a:rPr>
                        <a:t>30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33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</a:rPr>
                        <a:t>34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</a:rPr>
                        <a:t>28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98345218"/>
                  </a:ext>
                </a:extLst>
              </a:tr>
              <a:tr h="30172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600" dirty="0">
                          <a:effectLst/>
                        </a:rPr>
                        <a:t>С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2E4D8D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</a:rPr>
                        <a:t>46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</a:rPr>
                        <a:t>31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</a:rPr>
                        <a:t>48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</a:rPr>
                        <a:t>38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</a:rPr>
                        <a:t>80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56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</a:rPr>
                        <a:t>45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26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</a:rPr>
                        <a:t>44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44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</a:rPr>
                        <a:t>82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58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</a:rPr>
                        <a:t>57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</a:rPr>
                        <a:t>47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42627661"/>
                  </a:ext>
                </a:extLst>
              </a:tr>
              <a:tr h="30172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600" dirty="0">
                          <a:effectLst/>
                        </a:rPr>
                        <a:t>Н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2E4D8D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</a:rPr>
                        <a:t>14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</a:rPr>
                        <a:t>4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</a:rPr>
                        <a:t>25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1600">
                          <a:effectLst/>
                        </a:rPr>
                        <a:t>12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</a:rPr>
                        <a:t>24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8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</a:rPr>
                        <a:t>17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8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</a:rPr>
                        <a:t>18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15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</a:rPr>
                        <a:t>22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25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</a:rPr>
                        <a:t>40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1600" dirty="0">
                          <a:effectLst/>
                        </a:rPr>
                        <a:t>15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951052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0743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 fontScale="90000"/>
          </a:bodyPr>
          <a:lstStyle/>
          <a:p>
            <a:r>
              <a:rPr lang="sr-Cyrl-RS" dirty="0"/>
              <a:t>Б</a:t>
            </a:r>
            <a:r>
              <a:rPr lang="sr-Latn-RS" dirty="0" err="1"/>
              <a:t>рој</a:t>
            </a:r>
            <a:r>
              <a:rPr lang="sr-Latn-RS" dirty="0"/>
              <a:t> </a:t>
            </a:r>
            <a:r>
              <a:rPr lang="sr-Latn-RS" dirty="0" err="1"/>
              <a:t>студената</a:t>
            </a:r>
            <a:r>
              <a:rPr lang="sr-Latn-RS" dirty="0"/>
              <a:t> Л </a:t>
            </a:r>
            <a:r>
              <a:rPr lang="sr-Latn-RS" dirty="0" err="1"/>
              <a:t>модула</a:t>
            </a:r>
            <a:r>
              <a:rPr lang="sr-Latn-RS" dirty="0"/>
              <a:t> </a:t>
            </a:r>
            <a:r>
              <a:rPr lang="sr-Latn-RS" dirty="0" err="1"/>
              <a:t>уписаних</a:t>
            </a:r>
            <a:r>
              <a:rPr lang="sr-Latn-RS" dirty="0"/>
              <a:t> </a:t>
            </a:r>
            <a:r>
              <a:rPr lang="sr-Latn-RS" dirty="0" err="1"/>
              <a:t>на</a:t>
            </a:r>
            <a:r>
              <a:rPr lang="sr-Latn-RS" dirty="0"/>
              <a:t> </a:t>
            </a:r>
            <a:r>
              <a:rPr lang="sr-Latn-RS" dirty="0" err="1"/>
              <a:t>мастер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sr-Latn-RS" dirty="0"/>
              <a:t/>
            </a:r>
            <a:br>
              <a:rPr lang="sr-Latn-RS" dirty="0"/>
            </a:br>
            <a:endParaRPr lang="sr-Cyrl-RS" dirty="0"/>
          </a:p>
          <a:p>
            <a:pPr marL="0" indent="0">
              <a:buNone/>
            </a:pPr>
            <a:r>
              <a:rPr lang="sr-Latn-RS" dirty="0"/>
              <a:t>2015/16: 43</a:t>
            </a:r>
            <a:br>
              <a:rPr lang="sr-Latn-RS" dirty="0"/>
            </a:br>
            <a:r>
              <a:rPr lang="sr-Latn-RS" dirty="0"/>
              <a:t>2016/17: 56</a:t>
            </a:r>
            <a:br>
              <a:rPr lang="sr-Latn-RS" dirty="0"/>
            </a:br>
            <a:r>
              <a:rPr lang="sr-Latn-RS" dirty="0"/>
              <a:t>2017/18: 32</a:t>
            </a:r>
            <a:br>
              <a:rPr lang="sr-Latn-RS" dirty="0"/>
            </a:br>
            <a:r>
              <a:rPr lang="sr-Latn-RS" dirty="0"/>
              <a:t>2018/19: 24</a:t>
            </a:r>
            <a:br>
              <a:rPr lang="sr-Latn-RS" dirty="0"/>
            </a:br>
            <a:r>
              <a:rPr lang="sr-Latn-RS" dirty="0"/>
              <a:t>2019/20: 29</a:t>
            </a:r>
            <a:br>
              <a:rPr lang="sr-Latn-RS" dirty="0"/>
            </a:br>
            <a:r>
              <a:rPr lang="sr-Latn-RS" dirty="0"/>
              <a:t>2020/21: 33</a:t>
            </a:r>
            <a:br>
              <a:rPr lang="sr-Latn-RS" dirty="0"/>
            </a:br>
            <a:r>
              <a:rPr lang="sr-Latn-RS" dirty="0"/>
              <a:t>2021/22: 21</a:t>
            </a:r>
            <a:br>
              <a:rPr lang="sr-Latn-RS" dirty="0"/>
            </a:br>
            <a:r>
              <a:rPr lang="sr-Latn-RS" dirty="0">
                <a:solidFill>
                  <a:srgbClr val="C00000"/>
                </a:solidFill>
              </a:rPr>
              <a:t>2022/23: 12</a:t>
            </a:r>
            <a:br>
              <a:rPr lang="sr-Latn-RS" dirty="0">
                <a:solidFill>
                  <a:srgbClr val="C00000"/>
                </a:solidFill>
              </a:rPr>
            </a:br>
            <a:r>
              <a:rPr lang="sr-Latn-RS" dirty="0">
                <a:solidFill>
                  <a:srgbClr val="C00000"/>
                </a:solidFill>
              </a:rPr>
              <a:t>2023/24: 8</a:t>
            </a:r>
            <a:br>
              <a:rPr lang="sr-Latn-RS" dirty="0">
                <a:solidFill>
                  <a:srgbClr val="C00000"/>
                </a:solidFill>
              </a:rPr>
            </a:b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682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sr-Cyrl-RS" dirty="0"/>
              <a:t>Мирослав Марић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800" dirty="0"/>
              <a:t>Редовни професор на Катедри за рачунарство и информатику Математичког факултета Универзитета у Београду.</a:t>
            </a:r>
          </a:p>
          <a:p>
            <a:endParaRPr lang="en-US" sz="2800" dirty="0"/>
          </a:p>
          <a:p>
            <a:endParaRPr lang="sr-Cyrl-RS" sz="2800" dirty="0"/>
          </a:p>
          <a:p>
            <a:r>
              <a:rPr lang="sr-Cyrl-RS" sz="2800" dirty="0"/>
              <a:t>Председник Друштва математичара Србије.</a:t>
            </a:r>
          </a:p>
          <a:p>
            <a:endParaRPr lang="en-US" sz="2800" dirty="0"/>
          </a:p>
          <a:p>
            <a:pPr marL="0" indent="0">
              <a:buNone/>
            </a:pPr>
            <a:endParaRPr lang="sr-Cyrl-RS" sz="2800" dirty="0"/>
          </a:p>
          <a:p>
            <a:r>
              <a:rPr lang="sr-Cyrl-RS" sz="2800" dirty="0"/>
              <a:t>Члан Националног просветног савета. </a:t>
            </a:r>
          </a:p>
          <a:p>
            <a:endParaRPr lang="sr-Cyrl-R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80156" y="2337169"/>
            <a:ext cx="1664352" cy="85351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0156" y="3241131"/>
            <a:ext cx="1579001" cy="179237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39350" y="5083958"/>
            <a:ext cx="1745963" cy="1233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1770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sr-Cyrl-RS" dirty="0"/>
              <a:t>Б</a:t>
            </a:r>
            <a:r>
              <a:rPr lang="sr-Latn-RS" dirty="0" err="1"/>
              <a:t>рој</a:t>
            </a:r>
            <a:r>
              <a:rPr lang="sr-Latn-RS" dirty="0"/>
              <a:t> </a:t>
            </a:r>
            <a:r>
              <a:rPr lang="sr-Latn-RS" dirty="0" err="1"/>
              <a:t>студен</a:t>
            </a:r>
            <a:r>
              <a:rPr lang="sr-Cyrl-RS" dirty="0"/>
              <a:t>ата</a:t>
            </a:r>
            <a:r>
              <a:rPr lang="sr-Latn-RS" dirty="0"/>
              <a:t> </a:t>
            </a:r>
            <a:r>
              <a:rPr lang="sr-Latn-RS" dirty="0" err="1"/>
              <a:t>основних</a:t>
            </a:r>
            <a:r>
              <a:rPr lang="sr-Latn-RS" dirty="0"/>
              <a:t> </a:t>
            </a:r>
            <a:r>
              <a:rPr lang="sr-Latn-RS" dirty="0" err="1"/>
              <a:t>студија</a:t>
            </a:r>
            <a:r>
              <a:rPr lang="sr-Latn-RS" dirty="0"/>
              <a:t> Л </a:t>
            </a:r>
            <a:r>
              <a:rPr lang="sr-Latn-RS" dirty="0" err="1"/>
              <a:t>модула</a:t>
            </a:r>
            <a:r>
              <a:rPr lang="sr-Latn-RS" dirty="0"/>
              <a:t> </a:t>
            </a:r>
            <a:r>
              <a:rPr lang="sr-Latn-RS" dirty="0" err="1"/>
              <a:t>који</a:t>
            </a:r>
            <a:r>
              <a:rPr lang="sr-Latn-RS" dirty="0"/>
              <a:t> </a:t>
            </a:r>
            <a:r>
              <a:rPr lang="sr-Latn-RS" dirty="0" err="1"/>
              <a:t>имају</a:t>
            </a:r>
            <a:r>
              <a:rPr lang="sr-Latn-RS" dirty="0"/>
              <a:t> </a:t>
            </a:r>
            <a:r>
              <a:rPr lang="sr-Latn-RS" dirty="0" err="1"/>
              <a:t>уписану</a:t>
            </a:r>
            <a:r>
              <a:rPr lang="sr-Latn-RS" dirty="0"/>
              <a:t> </a:t>
            </a:r>
            <a:r>
              <a:rPr lang="sr-Latn-RS" dirty="0" err="1"/>
              <a:t>наведену</a:t>
            </a:r>
            <a:r>
              <a:rPr lang="sr-Latn-RS" dirty="0"/>
              <a:t> </a:t>
            </a:r>
            <a:r>
              <a:rPr lang="sr-Latn-RS" dirty="0" err="1"/>
              <a:t>школску</a:t>
            </a:r>
            <a:r>
              <a:rPr lang="sr-Latn-RS" dirty="0"/>
              <a:t> </a:t>
            </a:r>
            <a:r>
              <a:rPr lang="sr-Latn-RS" dirty="0" err="1"/>
              <a:t>годину</a:t>
            </a:r>
            <a:r>
              <a:rPr lang="sr-Latn-RS" dirty="0"/>
              <a:t> и </a:t>
            </a:r>
            <a:r>
              <a:rPr lang="sr-Latn-RS" dirty="0" err="1"/>
              <a:t>до</a:t>
            </a:r>
            <a:r>
              <a:rPr lang="sr-Latn-RS" dirty="0"/>
              <a:t> </a:t>
            </a:r>
            <a:r>
              <a:rPr lang="sr-Latn-RS" dirty="0" err="1"/>
              <a:t>те</a:t>
            </a:r>
            <a:r>
              <a:rPr lang="sr-Latn-RS" dirty="0"/>
              <a:t> </a:t>
            </a:r>
            <a:r>
              <a:rPr lang="sr-Latn-RS" dirty="0" err="1"/>
              <a:t>године</a:t>
            </a:r>
            <a:r>
              <a:rPr lang="sr-Latn-RS" dirty="0"/>
              <a:t> </a:t>
            </a:r>
            <a:r>
              <a:rPr lang="sr-Latn-RS" dirty="0" err="1"/>
              <a:t>су</a:t>
            </a:r>
            <a:r>
              <a:rPr lang="sr-Latn-RS" dirty="0"/>
              <a:t> </a:t>
            </a:r>
            <a:r>
              <a:rPr lang="sr-Latn-RS" dirty="0" err="1"/>
              <a:t>положили</a:t>
            </a:r>
            <a:r>
              <a:rPr lang="sr-Latn-RS" dirty="0"/>
              <a:t> </a:t>
            </a:r>
            <a:r>
              <a:rPr lang="sr-Latn-RS" dirty="0" err="1"/>
              <a:t>најмање</a:t>
            </a:r>
            <a:r>
              <a:rPr lang="sr-Latn-RS" dirty="0"/>
              <a:t> 144 ЕСПБ </a:t>
            </a:r>
            <a:r>
              <a:rPr lang="sr-Cyrl-RS" dirty="0"/>
              <a:t>(3*48 ЕСПБ) тј. испунили услов да се воде да су 4. година</a:t>
            </a:r>
            <a:r>
              <a:rPr lang="sr-Latn-RS" dirty="0"/>
              <a:t>:</a:t>
            </a:r>
            <a:endParaRPr lang="sr-Cyrl-RS" dirty="0"/>
          </a:p>
          <a:p>
            <a:pPr marL="0" indent="0">
              <a:buNone/>
            </a:pPr>
            <a:r>
              <a:rPr lang="sr-Latn-RS" dirty="0"/>
              <a:t/>
            </a:r>
            <a:br>
              <a:rPr lang="sr-Latn-RS" dirty="0"/>
            </a:br>
            <a:r>
              <a:rPr lang="sr-Latn-RS" sz="3000" dirty="0"/>
              <a:t>2015/16: 121</a:t>
            </a:r>
            <a:br>
              <a:rPr lang="sr-Latn-RS" sz="3000" dirty="0"/>
            </a:br>
            <a:r>
              <a:rPr lang="sr-Latn-RS" sz="3000" dirty="0"/>
              <a:t>2016/17: 114</a:t>
            </a:r>
            <a:br>
              <a:rPr lang="sr-Latn-RS" sz="3000" dirty="0"/>
            </a:br>
            <a:r>
              <a:rPr lang="sr-Latn-RS" sz="3000" dirty="0"/>
              <a:t>2017/18: 114</a:t>
            </a:r>
            <a:br>
              <a:rPr lang="sr-Latn-RS" sz="3000" dirty="0"/>
            </a:br>
            <a:r>
              <a:rPr lang="sr-Latn-RS" sz="3000" dirty="0"/>
              <a:t>2018/19: 103</a:t>
            </a:r>
            <a:br>
              <a:rPr lang="sr-Latn-RS" sz="3000" dirty="0"/>
            </a:br>
            <a:r>
              <a:rPr lang="sr-Latn-RS" sz="3000" dirty="0"/>
              <a:t>2019/20: 96</a:t>
            </a:r>
            <a:br>
              <a:rPr lang="sr-Latn-RS" sz="3000" dirty="0"/>
            </a:br>
            <a:r>
              <a:rPr lang="sr-Latn-RS" sz="3000" dirty="0"/>
              <a:t>2020/21: 85</a:t>
            </a:r>
            <a:br>
              <a:rPr lang="sr-Latn-RS" sz="3000" dirty="0"/>
            </a:br>
            <a:r>
              <a:rPr lang="sr-Latn-RS" sz="3000" dirty="0"/>
              <a:t>2021/22: 73</a:t>
            </a:r>
            <a:br>
              <a:rPr lang="sr-Latn-RS" sz="3000" dirty="0"/>
            </a:br>
            <a:r>
              <a:rPr lang="sr-Latn-RS" sz="3000" dirty="0"/>
              <a:t>2022/23: 56</a:t>
            </a:r>
            <a:br>
              <a:rPr lang="sr-Latn-RS" sz="3000" dirty="0"/>
            </a:br>
            <a:r>
              <a:rPr lang="sr-Latn-RS" sz="3000" dirty="0"/>
              <a:t>2023/24: 47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1962460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Autofit/>
          </a:bodyPr>
          <a:lstStyle/>
          <a:p>
            <a:r>
              <a:rPr lang="sr-Cyrl-RS" sz="2800" dirty="0"/>
              <a:t>Б</a:t>
            </a:r>
            <a:r>
              <a:rPr lang="sr-Latn-RS" sz="2800" dirty="0" err="1"/>
              <a:t>рој</a:t>
            </a:r>
            <a:r>
              <a:rPr lang="sr-Latn-RS" sz="2800" dirty="0"/>
              <a:t> </a:t>
            </a:r>
            <a:r>
              <a:rPr lang="sr-Latn-RS" sz="2800" dirty="0" err="1"/>
              <a:t>студената</a:t>
            </a:r>
            <a:r>
              <a:rPr lang="sr-Latn-RS" sz="2800" dirty="0"/>
              <a:t> </a:t>
            </a:r>
            <a:r>
              <a:rPr lang="sr-Latn-RS" sz="2800" dirty="0" err="1"/>
              <a:t>као</a:t>
            </a:r>
            <a:r>
              <a:rPr lang="sr-Latn-RS" sz="2800" dirty="0"/>
              <a:t> </a:t>
            </a:r>
            <a:r>
              <a:rPr lang="sr-Latn-RS" sz="2800" dirty="0" err="1"/>
              <a:t>кад</a:t>
            </a:r>
            <a:r>
              <a:rPr lang="sr-Cyrl-RS" sz="2800" dirty="0"/>
              <a:t>а</a:t>
            </a:r>
            <a:r>
              <a:rPr lang="sr-Latn-RS" sz="2800" dirty="0"/>
              <a:t> </a:t>
            </a:r>
            <a:r>
              <a:rPr lang="sr-Latn-RS" sz="2800" dirty="0" err="1"/>
              <a:t>се</a:t>
            </a:r>
            <a:r>
              <a:rPr lang="sr-Latn-RS" sz="2800" dirty="0"/>
              <a:t> </a:t>
            </a:r>
            <a:r>
              <a:rPr lang="sr-Latn-RS" sz="2800" dirty="0" err="1"/>
              <a:t>врши</a:t>
            </a:r>
            <a:r>
              <a:rPr lang="sr-Latn-RS" sz="2800" dirty="0"/>
              <a:t> </a:t>
            </a:r>
            <a:r>
              <a:rPr lang="sr-Latn-RS" sz="2800" dirty="0" err="1"/>
              <a:t>упис</a:t>
            </a:r>
            <a:r>
              <a:rPr lang="sr-Latn-RS" sz="2800" dirty="0"/>
              <a:t> </a:t>
            </a:r>
            <a:r>
              <a:rPr lang="sr-Latn-RS" sz="2800" dirty="0" err="1"/>
              <a:t>године</a:t>
            </a:r>
            <a:r>
              <a:rPr lang="sr-Latn-RS" sz="2800" dirty="0"/>
              <a:t> </a:t>
            </a:r>
            <a:r>
              <a:rPr lang="sr-Latn-RS" sz="2800" dirty="0" err="1"/>
              <a:t>према</a:t>
            </a:r>
            <a:r>
              <a:rPr lang="sr-Latn-RS" sz="2800" dirty="0"/>
              <a:t> </a:t>
            </a:r>
            <a:r>
              <a:rPr lang="sr-Latn-RS" sz="2800" dirty="0" err="1"/>
              <a:t>генерацијама</a:t>
            </a:r>
            <a:r>
              <a:rPr lang="sr-Latn-RS" sz="2800" dirty="0"/>
              <a:t>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sr-Latn-RS" dirty="0"/>
              <a:t/>
            </a:r>
            <a:br>
              <a:rPr lang="sr-Latn-RS" dirty="0"/>
            </a:br>
            <a:r>
              <a:rPr lang="sr-Latn-RS" sz="3300" dirty="0"/>
              <a:t>2015/16: 54 (15)</a:t>
            </a:r>
            <a:br>
              <a:rPr lang="sr-Latn-RS" sz="3300" dirty="0"/>
            </a:br>
            <a:r>
              <a:rPr lang="sr-Latn-RS" sz="3300" dirty="0"/>
              <a:t>2016/17: 42 (12)</a:t>
            </a:r>
            <a:br>
              <a:rPr lang="sr-Latn-RS" sz="3300" dirty="0"/>
            </a:br>
            <a:r>
              <a:rPr lang="sr-Latn-RS" sz="3300" dirty="0"/>
              <a:t>2017/18: 39 (14)</a:t>
            </a:r>
            <a:br>
              <a:rPr lang="sr-Latn-RS" sz="3300" dirty="0"/>
            </a:br>
            <a:r>
              <a:rPr lang="sr-Latn-RS" sz="3300" dirty="0"/>
              <a:t>2018/19: 25 (8)</a:t>
            </a:r>
            <a:br>
              <a:rPr lang="sr-Latn-RS" sz="3300" dirty="0"/>
            </a:br>
            <a:r>
              <a:rPr lang="sr-Latn-RS" sz="3300" dirty="0"/>
              <a:t>2019/20: 15 (4)</a:t>
            </a:r>
            <a:br>
              <a:rPr lang="sr-Latn-RS" sz="3300" dirty="0"/>
            </a:br>
            <a:r>
              <a:rPr lang="sr-Latn-RS" sz="3300" dirty="0"/>
              <a:t>2020/21: 23 (4)</a:t>
            </a:r>
            <a:br>
              <a:rPr lang="sr-Latn-RS" sz="3300" dirty="0"/>
            </a:br>
            <a:r>
              <a:rPr lang="sr-Latn-RS" sz="3300" dirty="0"/>
              <a:t>2021/22: 17 (2)</a:t>
            </a:r>
            <a:br>
              <a:rPr lang="sr-Latn-RS" sz="3300" dirty="0"/>
            </a:br>
            <a:r>
              <a:rPr lang="sr-Latn-RS" sz="3300" dirty="0"/>
              <a:t>2022/23: 13 (1)</a:t>
            </a:r>
            <a:br>
              <a:rPr lang="sr-Latn-RS" sz="3300" dirty="0"/>
            </a:br>
            <a:r>
              <a:rPr lang="sr-Latn-RS" sz="3300" dirty="0"/>
              <a:t>2023/24: 12 (3)</a:t>
            </a:r>
            <a:endParaRPr lang="sr-Cyrl-RS" sz="3300" dirty="0"/>
          </a:p>
          <a:p>
            <a:pPr marL="0" indent="0">
              <a:buNone/>
            </a:pPr>
            <a:r>
              <a:rPr lang="sr-Latn-RS" dirty="0"/>
              <a:t/>
            </a:r>
            <a:br>
              <a:rPr lang="sr-Latn-RS" dirty="0"/>
            </a:br>
            <a:r>
              <a:rPr lang="sr-Latn-RS" dirty="0"/>
              <a:t>За </a:t>
            </a:r>
            <a:r>
              <a:rPr lang="sr-Latn-RS" dirty="0" err="1"/>
              <a:t>сваку</a:t>
            </a:r>
            <a:r>
              <a:rPr lang="sr-Latn-RS" dirty="0"/>
              <a:t> </a:t>
            </a:r>
            <a:r>
              <a:rPr lang="sr-Latn-RS" dirty="0" err="1"/>
              <a:t>школску</a:t>
            </a:r>
            <a:r>
              <a:rPr lang="sr-Latn-RS" dirty="0"/>
              <a:t> </a:t>
            </a:r>
            <a:r>
              <a:rPr lang="sr-Latn-RS" dirty="0" err="1"/>
              <a:t>годину</a:t>
            </a:r>
            <a:r>
              <a:rPr lang="sr-Latn-RS" dirty="0"/>
              <a:t> </a:t>
            </a:r>
            <a:r>
              <a:rPr lang="sr-Latn-RS" dirty="0" err="1"/>
              <a:t>приказан</a:t>
            </a:r>
            <a:r>
              <a:rPr lang="sr-Latn-RS" dirty="0"/>
              <a:t> </a:t>
            </a:r>
            <a:r>
              <a:rPr lang="sr-Latn-RS" dirty="0" err="1"/>
              <a:t>је</a:t>
            </a:r>
            <a:r>
              <a:rPr lang="sr-Latn-RS" dirty="0"/>
              <a:t> </a:t>
            </a:r>
            <a:r>
              <a:rPr lang="sr-Latn-RS" dirty="0" err="1"/>
              <a:t>број</a:t>
            </a:r>
            <a:r>
              <a:rPr lang="sr-Latn-RS" dirty="0"/>
              <a:t> </a:t>
            </a:r>
            <a:r>
              <a:rPr lang="sr-Latn-RS" dirty="0" err="1"/>
              <a:t>студената</a:t>
            </a:r>
            <a:r>
              <a:rPr lang="sr-Latn-RS" dirty="0"/>
              <a:t> </a:t>
            </a:r>
            <a:r>
              <a:rPr lang="sr-Latn-RS" dirty="0" err="1"/>
              <a:t>који</a:t>
            </a:r>
            <a:r>
              <a:rPr lang="sr-Latn-RS" dirty="0"/>
              <a:t> </a:t>
            </a:r>
            <a:r>
              <a:rPr lang="sr-Latn-RS" dirty="0" err="1"/>
              <a:t>су</a:t>
            </a:r>
            <a:r>
              <a:rPr lang="sr-Latn-RS" dirty="0"/>
              <a:t> </a:t>
            </a:r>
            <a:r>
              <a:rPr lang="sr-Latn-RS" dirty="0" err="1"/>
              <a:t>уписали</a:t>
            </a:r>
            <a:r>
              <a:rPr lang="sr-Latn-RS" dirty="0"/>
              <a:t> </a:t>
            </a:r>
            <a:r>
              <a:rPr lang="sr-Latn-RS" dirty="0" err="1"/>
              <a:t>годину</a:t>
            </a:r>
            <a:r>
              <a:rPr lang="sr-Latn-RS" dirty="0"/>
              <a:t>, а </a:t>
            </a:r>
            <a:r>
              <a:rPr lang="sr-Latn-RS" dirty="0" err="1"/>
              <a:t>према</a:t>
            </a:r>
            <a:r>
              <a:rPr lang="sr-Latn-RS" dirty="0"/>
              <a:t> </a:t>
            </a:r>
            <a:r>
              <a:rPr lang="sr-Latn-RS" dirty="0" err="1"/>
              <a:t>генерацији</a:t>
            </a:r>
            <a:r>
              <a:rPr lang="sr-Latn-RS" dirty="0"/>
              <a:t> </a:t>
            </a:r>
            <a:r>
              <a:rPr lang="sr-Latn-RS" dirty="0" err="1"/>
              <a:t>су</a:t>
            </a:r>
            <a:r>
              <a:rPr lang="sr-Latn-RS" dirty="0"/>
              <a:t> 4. </a:t>
            </a:r>
            <a:r>
              <a:rPr lang="sr-Latn-RS" dirty="0" err="1"/>
              <a:t>година</a:t>
            </a:r>
            <a:r>
              <a:rPr lang="sr-Latn-RS" dirty="0"/>
              <a:t>. У </a:t>
            </a:r>
            <a:r>
              <a:rPr lang="sr-Latn-RS" dirty="0" err="1"/>
              <a:t>загради</a:t>
            </a:r>
            <a:r>
              <a:rPr lang="sr-Latn-RS" dirty="0"/>
              <a:t> </a:t>
            </a:r>
            <a:r>
              <a:rPr lang="sr-Latn-RS" dirty="0" err="1"/>
              <a:t>је</a:t>
            </a:r>
            <a:r>
              <a:rPr lang="sr-Latn-RS" dirty="0"/>
              <a:t> </a:t>
            </a:r>
            <a:r>
              <a:rPr lang="sr-Latn-RS" dirty="0" err="1"/>
              <a:t>наведен</a:t>
            </a:r>
            <a:r>
              <a:rPr lang="sr-Latn-RS" dirty="0"/>
              <a:t> </a:t>
            </a:r>
            <a:r>
              <a:rPr lang="sr-Latn-RS" dirty="0" err="1"/>
              <a:t>број</a:t>
            </a:r>
            <a:r>
              <a:rPr lang="sr-Latn-RS" dirty="0"/>
              <a:t> </a:t>
            </a:r>
            <a:r>
              <a:rPr lang="sr-Latn-RS" dirty="0" err="1"/>
              <a:t>студената</a:t>
            </a:r>
            <a:r>
              <a:rPr lang="sr-Latn-RS" dirty="0"/>
              <a:t> </a:t>
            </a:r>
            <a:r>
              <a:rPr lang="sr-Latn-RS" dirty="0" err="1"/>
              <a:t>који</a:t>
            </a:r>
            <a:r>
              <a:rPr lang="sr-Latn-RS" dirty="0"/>
              <a:t> </a:t>
            </a:r>
            <a:r>
              <a:rPr lang="sr-Latn-RS" dirty="0" err="1"/>
              <a:t>су</a:t>
            </a:r>
            <a:r>
              <a:rPr lang="sr-Latn-RS" dirty="0"/>
              <a:t> </a:t>
            </a:r>
            <a:r>
              <a:rPr lang="sr-Latn-RS" dirty="0" err="1"/>
              <a:t>имали</a:t>
            </a:r>
            <a:r>
              <a:rPr lang="sr-Latn-RS" dirty="0"/>
              <a:t> </a:t>
            </a:r>
            <a:r>
              <a:rPr lang="sr-Latn-RS" dirty="0" err="1"/>
              <a:t>при</a:t>
            </a:r>
            <a:r>
              <a:rPr lang="sr-Latn-RS" dirty="0"/>
              <a:t> </a:t>
            </a:r>
            <a:r>
              <a:rPr lang="sr-Latn-RS" dirty="0" err="1"/>
              <a:t>упису</a:t>
            </a:r>
            <a:r>
              <a:rPr lang="sr-Latn-RS" dirty="0"/>
              <a:t> </a:t>
            </a:r>
            <a:r>
              <a:rPr lang="sr-Latn-RS" dirty="0" err="1"/>
              <a:t>наведене</a:t>
            </a:r>
            <a:r>
              <a:rPr lang="sr-Latn-RS" dirty="0"/>
              <a:t> </a:t>
            </a:r>
            <a:r>
              <a:rPr lang="sr-Latn-RS" dirty="0" err="1"/>
              <a:t>године</a:t>
            </a:r>
            <a:r>
              <a:rPr lang="sr-Latn-RS" dirty="0"/>
              <a:t> </a:t>
            </a:r>
            <a:r>
              <a:rPr lang="sr-Latn-RS" dirty="0" err="1"/>
              <a:t>положено</a:t>
            </a:r>
            <a:r>
              <a:rPr lang="sr-Latn-RS" dirty="0"/>
              <a:t> </a:t>
            </a:r>
            <a:r>
              <a:rPr lang="sr-Latn-RS" dirty="0" err="1"/>
              <a:t>најмање</a:t>
            </a:r>
            <a:r>
              <a:rPr lang="sr-Latn-RS" dirty="0"/>
              <a:t> 144 ЕСПБ.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1670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b="1" dirty="0"/>
              <a:t>Значајан пад мотивације</a:t>
            </a:r>
            <a:r>
              <a:rPr lang="ru-RU" sz="2800" dirty="0"/>
              <a:t> младих за наставнички позив свакако јесте тренутно </a:t>
            </a:r>
            <a:r>
              <a:rPr lang="ru-RU" sz="2800" b="1" dirty="0"/>
              <a:t>огроман проблем</a:t>
            </a:r>
            <a:r>
              <a:rPr lang="ru-RU" sz="2800" dirty="0"/>
              <a:t> са којим се сусрећемо већ десетак година, а у последњих пет година је тај проблем додатно постао изражен и проширен на готово </a:t>
            </a:r>
            <a:r>
              <a:rPr lang="ru-RU" sz="2800" b="1" dirty="0"/>
              <a:t>све наставне области</a:t>
            </a:r>
            <a:r>
              <a:rPr lang="ru-RU" sz="2800" dirty="0"/>
              <a:t>. </a:t>
            </a:r>
          </a:p>
          <a:p>
            <a:endParaRPr lang="ru-RU" sz="2800" dirty="0"/>
          </a:p>
          <a:p>
            <a:r>
              <a:rPr lang="ru-RU" sz="2800" dirty="0"/>
              <a:t>Још више забрињава чиањеница да се овај проблем </a:t>
            </a:r>
            <a:r>
              <a:rPr lang="ru-RU" sz="2800" b="1" dirty="0"/>
              <a:t>не може брзо решити</a:t>
            </a:r>
            <a:r>
              <a:rPr lang="ru-RU" sz="2800" dirty="0"/>
              <a:t>, а уколико </a:t>
            </a:r>
            <a:r>
              <a:rPr lang="ru-RU" sz="2800" b="1" dirty="0"/>
              <a:t>не учинимо довољно</a:t>
            </a:r>
            <a:r>
              <a:rPr lang="ru-RU" sz="2800" dirty="0"/>
              <a:t> он може додатно </a:t>
            </a:r>
            <a:r>
              <a:rPr lang="ru-RU" sz="2800" b="1" dirty="0"/>
              <a:t>експоненцијално порасти</a:t>
            </a:r>
            <a:r>
              <a:rPr lang="ru-RU" sz="2800" dirty="0"/>
              <a:t> и озбиљно угрозити реализацију наставе. 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676322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800" b="1" dirty="0"/>
              <a:t>Платформа декана 8 факултета</a:t>
            </a:r>
            <a:r>
              <a:rPr lang="sr-Cyrl-RS" sz="2800" dirty="0"/>
              <a:t> Универзитета у Београду који образују будуће наставнике. </a:t>
            </a:r>
          </a:p>
          <a:p>
            <a:endParaRPr lang="ru-RU" sz="2800" dirty="0"/>
          </a:p>
          <a:p>
            <a:r>
              <a:rPr lang="sr-Cyrl-RS" sz="2800" b="1" dirty="0"/>
              <a:t>Математички, Физички, Биолошки, Хемијски, Филолошки, Филозофски, Географски и Факултет за Физичку хемију</a:t>
            </a:r>
            <a:r>
              <a:rPr lang="sr-Cyrl-RS" sz="2800" dirty="0"/>
              <a:t>.  </a:t>
            </a:r>
          </a:p>
          <a:p>
            <a:endParaRPr lang="sr-Cyrl-RS" sz="2800" dirty="0"/>
          </a:p>
          <a:p>
            <a:r>
              <a:rPr lang="sr-Cyrl-RS" sz="2800" b="1" dirty="0"/>
              <a:t>Наступати заједничким снагама</a:t>
            </a:r>
            <a:r>
              <a:rPr lang="sr-Cyrl-RS" sz="2800" dirty="0"/>
              <a:t> свих учесника у образовном процесу.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962383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Национални просветни савет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800" b="1" dirty="0"/>
              <a:t>Честа тема су недостајући наставници</a:t>
            </a:r>
            <a:r>
              <a:rPr lang="sr-Cyrl-RS" sz="2800" dirty="0"/>
              <a:t> одређених предмета.</a:t>
            </a:r>
          </a:p>
          <a:p>
            <a:endParaRPr lang="sr-Cyrl-RS" sz="2800" dirty="0"/>
          </a:p>
          <a:p>
            <a:r>
              <a:rPr lang="sr-Cyrl-RS" sz="2800" dirty="0"/>
              <a:t>Осим математике, физике и информатике проблем се шири и на </a:t>
            </a:r>
            <a:r>
              <a:rPr lang="sr-Cyrl-RS" sz="2800" b="1" dirty="0"/>
              <a:t>друге предмете али и службе</a:t>
            </a:r>
            <a:r>
              <a:rPr lang="sr-Cyrl-RS" sz="2800" dirty="0"/>
              <a:t>.</a:t>
            </a:r>
          </a:p>
          <a:p>
            <a:endParaRPr lang="sr-Cyrl-RS" sz="2800" dirty="0"/>
          </a:p>
          <a:p>
            <a:r>
              <a:rPr lang="sr-Cyrl-RS" sz="2800" dirty="0"/>
              <a:t>Национални просветни савет је имао </a:t>
            </a:r>
            <a:r>
              <a:rPr lang="sr-Cyrl-RS" sz="2800" b="1" dirty="0"/>
              <a:t>ванредну седницу</a:t>
            </a:r>
            <a:r>
              <a:rPr lang="sr-Cyrl-RS" sz="2800" dirty="0"/>
              <a:t> посвећену овом проблему – у априлу. </a:t>
            </a:r>
          </a:p>
          <a:p>
            <a:endParaRPr lang="sr-Cyrl-RS" sz="2800" dirty="0"/>
          </a:p>
          <a:p>
            <a:endParaRPr lang="sr-Cyrl-RS" sz="28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348320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800" dirty="0"/>
              <a:t>Недостатак наставника </a:t>
            </a:r>
            <a:r>
              <a:rPr lang="ru-RU" sz="2800" b="1" dirty="0"/>
              <a:t>није нов проблем а ни само наш</a:t>
            </a:r>
            <a:r>
              <a:rPr lang="ru-RU" sz="2800" dirty="0"/>
              <a:t>.</a:t>
            </a:r>
          </a:p>
          <a:p>
            <a:pPr lvl="1"/>
            <a:r>
              <a:rPr lang="ru-RU" sz="2400" dirty="0"/>
              <a:t>Скоро све државе света суочавају се последњих деценија са сличном ситуацијом. </a:t>
            </a:r>
            <a:endParaRPr lang="ru-RU" sz="2800" dirty="0"/>
          </a:p>
          <a:p>
            <a:r>
              <a:rPr lang="ru-RU" sz="2800" dirty="0"/>
              <a:t>Постоје они који су недостатак просветног кадра „решили лако и брзо“, једноставном одлуком </a:t>
            </a:r>
            <a:r>
              <a:rPr lang="ru-RU" sz="2800" b="1" dirty="0"/>
              <a:t>да наставу може да држи било ко</a:t>
            </a:r>
            <a:r>
              <a:rPr lang="ru-RU" sz="2800" dirty="0"/>
              <a:t>, ако нема наставника одговарајуће струке.  </a:t>
            </a:r>
          </a:p>
          <a:p>
            <a:endParaRPr lang="ru-RU" sz="2800" dirty="0"/>
          </a:p>
          <a:p>
            <a:r>
              <a:rPr lang="ru-RU" sz="2800" dirty="0"/>
              <a:t>Оваква „решења“ довела су до </a:t>
            </a:r>
            <a:r>
              <a:rPr lang="ru-RU" sz="2800" b="1" dirty="0"/>
              <a:t>низа негативних последица и свеукупних негативних рефлексија и ефеката на квалитет образовања</a:t>
            </a:r>
            <a:r>
              <a:rPr lang="ru-RU" sz="28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068759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Међу државама које су настали раскорак </a:t>
            </a:r>
            <a:r>
              <a:rPr lang="ru-RU" sz="2800" b="1" dirty="0"/>
              <a:t>успешно решиле</a:t>
            </a:r>
            <a:r>
              <a:rPr lang="ru-RU" sz="2800" dirty="0"/>
              <a:t> издвајају се </a:t>
            </a:r>
            <a:r>
              <a:rPr lang="ru-RU" sz="2800" b="1" dirty="0"/>
              <a:t>Јапан, Сингапур, Финска и Јужна Кореја</a:t>
            </a:r>
            <a:r>
              <a:rPr lang="ru-RU" sz="2800" dirty="0"/>
              <a:t>. </a:t>
            </a:r>
          </a:p>
          <a:p>
            <a:endParaRPr lang="ru-RU" sz="2800" dirty="0"/>
          </a:p>
          <a:p>
            <a:r>
              <a:rPr lang="ru-RU" sz="2800" dirty="0"/>
              <a:t>Јасно је да је реч о земљама које свој </a:t>
            </a:r>
            <a:r>
              <a:rPr lang="ru-RU" sz="2800" b="1" dirty="0"/>
              <a:t>изванредан економски успех заснивају на знању и образовању</a:t>
            </a:r>
            <a:r>
              <a:rPr lang="ru-RU" sz="2800" dirty="0"/>
              <a:t> својих грађана. У њима без изузетка </a:t>
            </a:r>
            <a:r>
              <a:rPr lang="ru-RU" sz="2800" b="1" dirty="0"/>
              <a:t>сви наставници</a:t>
            </a:r>
            <a:r>
              <a:rPr lang="ru-RU" sz="2800" dirty="0"/>
              <a:t>, а поготову наставници математике, физике и информатике, имају </a:t>
            </a:r>
            <a:r>
              <a:rPr lang="ru-RU" sz="2800" b="1" dirty="0"/>
              <a:t>изузетан друштвени статус и натпросечне плате</a:t>
            </a:r>
            <a:r>
              <a:rPr lang="ru-RU" sz="2800" dirty="0"/>
              <a:t>. 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205261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/>
              <a:t>Велика Британија има </a:t>
            </a:r>
            <a:r>
              <a:rPr lang="ru-RU" sz="2800" b="1" dirty="0"/>
              <a:t>Владино тело за решавање недостатка кадрова</a:t>
            </a:r>
            <a:r>
              <a:rPr lang="ru-RU" sz="2800" dirty="0"/>
              <a:t>.</a:t>
            </a:r>
          </a:p>
          <a:p>
            <a:pPr marL="0" indent="0">
              <a:buNone/>
            </a:pPr>
            <a:r>
              <a:rPr lang="ru-RU" sz="2800" dirty="0"/>
              <a:t> </a:t>
            </a:r>
          </a:p>
          <a:p>
            <a:r>
              <a:rPr lang="ru-RU" sz="2800" b="1" dirty="0"/>
              <a:t>„Морамо пружити одржив начин да помогнемо нацији да побољша понуду предавача математике и физике, у време када економски конкурентне земље, посебно на Далеком истоку, значајно побољшавају свој математички и научни положај у свету!“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534489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/>
              <a:t>Сви наведени примери  јасно указују да </a:t>
            </a:r>
            <a:r>
              <a:rPr lang="ru-RU" sz="2800" b="1" dirty="0"/>
              <a:t>нема доброг и одрживог решења</a:t>
            </a:r>
            <a:r>
              <a:rPr lang="ru-RU" sz="2800" dirty="0"/>
              <a:t> без знатног побољшања </a:t>
            </a:r>
            <a:r>
              <a:rPr lang="ru-RU" sz="2800" b="1" dirty="0"/>
              <a:t>друштвеног и материјалног статуса</a:t>
            </a:r>
            <a:r>
              <a:rPr lang="ru-RU" sz="2800" dirty="0"/>
              <a:t> свих наставника. </a:t>
            </a:r>
          </a:p>
          <a:p>
            <a:endParaRPr lang="ru-RU" sz="2800" dirty="0"/>
          </a:p>
          <a:p>
            <a:r>
              <a:rPr lang="en-US" sz="2800" dirty="0"/>
              <a:t>J</a:t>
            </a:r>
            <a:r>
              <a:rPr lang="ru-RU" sz="2800" dirty="0" smtClean="0"/>
              <a:t>асно </a:t>
            </a:r>
            <a:r>
              <a:rPr lang="en-US" sz="2800" dirty="0" smtClean="0"/>
              <a:t>je </a:t>
            </a:r>
            <a:r>
              <a:rPr lang="ru-RU" sz="2800" dirty="0" smtClean="0"/>
              <a:t>да </a:t>
            </a:r>
            <a:r>
              <a:rPr lang="ru-RU" sz="2800" dirty="0"/>
              <a:t>ово није проблем </a:t>
            </a:r>
            <a:r>
              <a:rPr lang="ru-RU" sz="2800" b="1" dirty="0"/>
              <a:t>само Министарства просвете</a:t>
            </a:r>
            <a:r>
              <a:rPr lang="ru-RU" sz="2800" dirty="0"/>
              <a:t> већ је неопходно ангажовање </a:t>
            </a:r>
            <a:r>
              <a:rPr lang="ru-RU" sz="2800" b="1" dirty="0"/>
              <a:t>целе Владе и других државних и друштвених институција</a:t>
            </a:r>
            <a:r>
              <a:rPr lang="ru-RU" sz="2800" dirty="0"/>
              <a:t>, односно </a:t>
            </a:r>
            <a:r>
              <a:rPr lang="ru-RU" sz="2800" b="1" dirty="0"/>
              <a:t>јасно и недвосмислено опредељење јавности</a:t>
            </a:r>
            <a:r>
              <a:rPr lang="ru-RU" sz="2800" dirty="0"/>
              <a:t> да желимо Србију као </a:t>
            </a:r>
            <a:r>
              <a:rPr lang="ru-RU" sz="2800" b="1" dirty="0"/>
              <a:t>друштво знања</a:t>
            </a:r>
            <a:r>
              <a:rPr lang="ru-RU" sz="2800" dirty="0"/>
              <a:t>.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930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Чланове НПС-а су и </a:t>
            </a:r>
            <a:r>
              <a:rPr lang="ru-RU" sz="2800" b="1" dirty="0"/>
              <a:t>директори школа упозорили</a:t>
            </a:r>
            <a:r>
              <a:rPr lang="ru-RU" sz="2800" dirty="0"/>
              <a:t> да је ситуација већ </a:t>
            </a:r>
            <a:r>
              <a:rPr lang="ru-RU" sz="2800" b="1" dirty="0"/>
              <a:t>алармантна</a:t>
            </a:r>
            <a:r>
              <a:rPr lang="ru-RU" sz="2800" dirty="0"/>
              <a:t> и да имају великих потешкоћа да организују било какву наставу из појединих предмета. </a:t>
            </a:r>
          </a:p>
          <a:p>
            <a:endParaRPr lang="ru-RU" sz="2800" dirty="0"/>
          </a:p>
          <a:p>
            <a:r>
              <a:rPr lang="ru-RU" sz="2800" dirty="0"/>
              <a:t>Због тога је и </a:t>
            </a:r>
            <a:r>
              <a:rPr lang="ru-RU" sz="2800" b="1" dirty="0"/>
              <a:t>квалитет саме наставе</a:t>
            </a:r>
            <a:r>
              <a:rPr lang="ru-RU" sz="2800" dirty="0"/>
              <a:t> озбиљно </a:t>
            </a:r>
            <a:r>
              <a:rPr lang="ru-RU" sz="2800" b="1" dirty="0"/>
              <a:t>доведен у питање</a:t>
            </a:r>
            <a:r>
              <a:rPr lang="ru-RU" sz="2800" dirty="0"/>
              <a:t>.</a:t>
            </a:r>
          </a:p>
          <a:p>
            <a:endParaRPr lang="ru-RU" sz="2800" dirty="0"/>
          </a:p>
          <a:p>
            <a:r>
              <a:rPr lang="ru-RU" sz="2800" dirty="0"/>
              <a:t>Посебно је озбиљна ситуација када је реч о настави математике, физике, информатике, немачког језика али сасвим је извесно да ће ускоро бити исто са </a:t>
            </a:r>
            <a:r>
              <a:rPr lang="ru-RU" sz="2800" b="1" dirty="0"/>
              <a:t>целокупном предметном наставом.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399443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Hexagon 5">
            <a:extLst>
              <a:ext uri="{FF2B5EF4-FFF2-40B4-BE49-F238E27FC236}">
                <a16:creationId xmlns:a16="http://schemas.microsoft.com/office/drawing/2014/main" id="{6B3F3E46-9E8A-8F2E-60CF-F541BC465EF2}"/>
              </a:ext>
            </a:extLst>
          </p:cNvPr>
          <p:cNvSpPr/>
          <p:nvPr/>
        </p:nvSpPr>
        <p:spPr>
          <a:xfrm>
            <a:off x="99390" y="1738191"/>
            <a:ext cx="4153264" cy="3580400"/>
          </a:xfrm>
          <a:prstGeom prst="hexagon">
            <a:avLst/>
          </a:prstGeom>
          <a:solidFill>
            <a:srgbClr val="FFFFFF">
              <a:alpha val="54118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7031" y="1334987"/>
            <a:ext cx="3431021" cy="3137621"/>
          </a:xfrm>
        </p:spPr>
        <p:txBody>
          <a:bodyPr>
            <a:normAutofit/>
          </a:bodyPr>
          <a:lstStyle/>
          <a:p>
            <a:r>
              <a:rPr lang="sr-Cyrl-RS" dirty="0"/>
              <a:t>Радна група за образовни </a:t>
            </a:r>
            <a:r>
              <a:rPr lang="sr-Latn-RS" dirty="0"/>
              <a:t/>
            </a:r>
            <a:br>
              <a:rPr lang="sr-Latn-RS" dirty="0"/>
            </a:br>
            <a:r>
              <a:rPr lang="sr-Cyrl-RS" dirty="0"/>
              <a:t>софтвер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079EF4F-C479-8131-9601-D41CAF350ED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r="1583"/>
          <a:stretch/>
        </p:blipFill>
        <p:spPr>
          <a:xfrm>
            <a:off x="4361090" y="1073426"/>
            <a:ext cx="7731520" cy="49099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77278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sr-Cyrl-RS" dirty="0"/>
              <a:t>Уочени проблеми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sr-Cyrl-RS" sz="2800" b="1" dirty="0"/>
              <a:t>Квалитет наставног кадра у Србији</a:t>
            </a:r>
            <a:r>
              <a:rPr lang="sr-Cyrl-RS" sz="2800" dirty="0"/>
              <a:t> –</a:t>
            </a:r>
            <a:r>
              <a:rPr lang="en-US" sz="2800" dirty="0"/>
              <a:t> </a:t>
            </a:r>
            <a:r>
              <a:rPr lang="ru-RU" sz="2800" dirty="0"/>
              <a:t>проблем са наставним кадром присутан</a:t>
            </a:r>
            <a:r>
              <a:rPr lang="en-US" sz="2800" dirty="0"/>
              <a:t> je</a:t>
            </a:r>
            <a:r>
              <a:rPr lang="ru-RU" sz="2800" dirty="0"/>
              <a:t> у већем делу Србије, посебно у руралним срединама, али када су неки дефицитарни предмети у питању и у </a:t>
            </a:r>
            <a:r>
              <a:rPr lang="sr-Cyrl-RS" sz="2800" dirty="0"/>
              <a:t>већим градовима.</a:t>
            </a:r>
          </a:p>
          <a:p>
            <a:pPr lvl="0"/>
            <a:endParaRPr lang="sr-Cyrl-RS" sz="2800" dirty="0"/>
          </a:p>
          <a:p>
            <a:pPr lvl="0"/>
            <a:r>
              <a:rPr lang="ru-RU" sz="2800" dirty="0"/>
              <a:t>Запошљавање </a:t>
            </a:r>
            <a:r>
              <a:rPr lang="ru-RU" sz="2800" b="1" dirty="0"/>
              <a:t>неквалификованих кадрова</a:t>
            </a:r>
            <a:r>
              <a:rPr lang="ru-RU" sz="2800" dirty="0"/>
              <a:t> сигурно доводи до </a:t>
            </a:r>
            <a:r>
              <a:rPr lang="ru-RU" sz="2800" b="1" dirty="0"/>
              <a:t>проблема</a:t>
            </a:r>
            <a:r>
              <a:rPr lang="ru-RU" sz="2800" dirty="0"/>
              <a:t>. Они слабо познају програм, методику, дидактику, а често не желе да се стручно усавршавају. </a:t>
            </a:r>
            <a:endParaRPr lang="sr-Cyrl-RS" sz="2800" dirty="0"/>
          </a:p>
          <a:p>
            <a:pPr lvl="0"/>
            <a:endParaRPr lang="en-US" sz="2800" dirty="0"/>
          </a:p>
          <a:p>
            <a:pPr lvl="0"/>
            <a:endParaRPr lang="ru-RU" sz="2800" dirty="0">
              <a:solidFill>
                <a:srgbClr val="FF0000"/>
              </a:solidFill>
            </a:endParaRPr>
          </a:p>
          <a:p>
            <a:pPr lvl="0"/>
            <a:endParaRPr lang="sr-Cyrl-RS" sz="2800" dirty="0">
              <a:solidFill>
                <a:srgbClr val="FF0000"/>
              </a:solidFill>
            </a:endParaRPr>
          </a:p>
          <a:p>
            <a:pPr lvl="0"/>
            <a:endParaRPr lang="sr-Latn-RS" sz="2800" dirty="0">
              <a:solidFill>
                <a:srgbClr val="FF0000"/>
              </a:solidFill>
            </a:endParaRP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662929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 fontScale="90000"/>
          </a:bodyPr>
          <a:lstStyle/>
          <a:p>
            <a:r>
              <a:rPr lang="sr-Cyrl-RS" dirty="0"/>
              <a:t>Друштвени и материјални положај наставника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sr-Cyrl-RS" b="1" dirty="0"/>
              <a:t>Финансијска ситуација</a:t>
            </a:r>
            <a:r>
              <a:rPr lang="sr-Cyrl-RS" dirty="0"/>
              <a:t> – ниске зараде а одузето достојанство јер наставници не уживају углед што се одражава и на однос ученика и родитеља према њима</a:t>
            </a:r>
            <a:r>
              <a:rPr lang="sr-Cyrl-RS" dirty="0" smtClean="0"/>
              <a:t>.</a:t>
            </a:r>
          </a:p>
          <a:p>
            <a:pPr marL="0" lvl="0" indent="0">
              <a:buNone/>
            </a:pPr>
            <a:endParaRPr lang="sr-Cyrl-RS" dirty="0" smtClean="0"/>
          </a:p>
          <a:p>
            <a:r>
              <a:rPr lang="sr-Cyrl-RS" b="1" dirty="0" smtClean="0"/>
              <a:t>Положај </a:t>
            </a:r>
            <a:r>
              <a:rPr lang="sr-Cyrl-RS" b="1" dirty="0"/>
              <a:t>наставника у друштву</a:t>
            </a:r>
            <a:r>
              <a:rPr lang="sr-Cyrl-RS" dirty="0"/>
              <a:t> – усвајају се неадекватна законска решења којима се додатно деградира и урушава наставничка професија.</a:t>
            </a:r>
          </a:p>
          <a:p>
            <a:pPr marL="0" lvl="0" indent="0">
              <a:buNone/>
            </a:pPr>
            <a:endParaRPr lang="en-US" dirty="0"/>
          </a:p>
          <a:p>
            <a:pPr lvl="0"/>
            <a:r>
              <a:rPr lang="ru-RU" dirty="0"/>
              <a:t>Овим проблемом се као друштво у Србији морамо позабавити, јер он </a:t>
            </a:r>
            <a:r>
              <a:rPr lang="ru-RU" b="1" dirty="0"/>
              <a:t>није само проблем запослених у образовању</a:t>
            </a:r>
            <a:r>
              <a:rPr lang="ru-RU" dirty="0"/>
              <a:t>. То је проблем </a:t>
            </a:r>
            <a:r>
              <a:rPr lang="ru-RU" b="1" dirty="0"/>
              <a:t>будућности нације</a:t>
            </a:r>
            <a:r>
              <a:rPr lang="ru-RU" dirty="0"/>
              <a:t> и зато је потребно да заједнички заинтересујемо </a:t>
            </a:r>
            <a:r>
              <a:rPr lang="ru-RU" b="1" dirty="0"/>
              <a:t>политичку елиту, националне иснтитуције и друге важне чиниоце</a:t>
            </a:r>
            <a:r>
              <a:rPr lang="ru-RU" dirty="0"/>
              <a:t> да се </a:t>
            </a:r>
            <a:r>
              <a:rPr lang="ru-RU" b="1" dirty="0"/>
              <a:t>систематски и што пре</a:t>
            </a:r>
            <a:r>
              <a:rPr lang="ru-RU" dirty="0"/>
              <a:t> крене са радом на побољшању </a:t>
            </a:r>
            <a:r>
              <a:rPr lang="ru-RU" b="1" dirty="0"/>
              <a:t>друштвеног и материјалног положаја наставника.</a:t>
            </a:r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97679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7989" y="1274722"/>
            <a:ext cx="10835123" cy="4505039"/>
          </a:xfrm>
        </p:spPr>
        <p:txBody>
          <a:bodyPr>
            <a:noAutofit/>
          </a:bodyPr>
          <a:lstStyle/>
          <a:p>
            <a:r>
              <a:rPr lang="ru-RU" sz="2800" b="1" dirty="0"/>
              <a:t>Демографија</a:t>
            </a:r>
            <a:r>
              <a:rPr lang="ru-RU" sz="2800" dirty="0"/>
              <a:t> – све је мање матураната а доста њих одлази у иностранство. </a:t>
            </a:r>
          </a:p>
          <a:p>
            <a:endParaRPr lang="ru-RU" sz="2800" dirty="0"/>
          </a:p>
          <a:p>
            <a:r>
              <a:rPr lang="ru-RU" sz="2800" b="1" dirty="0"/>
              <a:t>Раст ИТ сектора</a:t>
            </a:r>
            <a:r>
              <a:rPr lang="ru-RU" sz="2800" dirty="0"/>
              <a:t>. </a:t>
            </a:r>
          </a:p>
          <a:p>
            <a:endParaRPr lang="ru-RU" sz="2800" dirty="0"/>
          </a:p>
          <a:p>
            <a:r>
              <a:rPr lang="ru-RU" sz="2800" dirty="0"/>
              <a:t>Међународна тестирања (ПИСА, ТИМСС и сл.), која за циљ имају </a:t>
            </a:r>
            <a:r>
              <a:rPr lang="ru-RU" sz="2800" b="1" dirty="0"/>
              <a:t>дијагностификовање стања и могућности унапређења</a:t>
            </a:r>
            <a:r>
              <a:rPr lang="ru-RU" sz="2800" dirty="0"/>
              <a:t> једног образовног система, указују на значај знања ученика из математике, природних наука, матерњег језика и функционалне писмености, па је </a:t>
            </a:r>
            <a:r>
              <a:rPr lang="ru-RU" sz="2800" b="1" dirty="0"/>
              <a:t>недостатак стручног кадра евидентно велики стратешки проблем</a:t>
            </a:r>
            <a:r>
              <a:rPr lang="ru-RU" sz="2800" dirty="0"/>
              <a:t> нашег друштва и државе.</a:t>
            </a:r>
            <a:endParaRPr lang="en-US" sz="28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270125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127" y="1216797"/>
            <a:ext cx="10835123" cy="4505039"/>
          </a:xfrm>
        </p:spPr>
        <p:txBody>
          <a:bodyPr>
            <a:noAutofit/>
          </a:bodyPr>
          <a:lstStyle/>
          <a:p>
            <a:r>
              <a:rPr lang="ru-RU" sz="2800" dirty="0"/>
              <a:t>Не смемо поклекнути пред тежином проблема и </a:t>
            </a:r>
            <a:r>
              <a:rPr lang="ru-RU" sz="2800" b="1" dirty="0"/>
              <a:t>прихватити површна решења</a:t>
            </a:r>
            <a:r>
              <a:rPr lang="ru-RU" sz="2800" dirty="0"/>
              <a:t> (рецимо, нестручност прогласити за стручност) која ће само </a:t>
            </a:r>
            <a:r>
              <a:rPr lang="ru-RU" sz="2800" b="1" dirty="0"/>
              <a:t>даље урушити квалитет образовања</a:t>
            </a:r>
            <a:r>
              <a:rPr lang="ru-RU" sz="2800" dirty="0"/>
              <a:t> у Србији, јер на тај начин сигурно нема успеха у будућности. </a:t>
            </a:r>
          </a:p>
          <a:p>
            <a:endParaRPr lang="ru-RU" sz="2800" dirty="0"/>
          </a:p>
          <a:p>
            <a:r>
              <a:rPr lang="ru-RU" sz="2800" dirty="0"/>
              <a:t>Напредак захтева </a:t>
            </a:r>
            <a:r>
              <a:rPr lang="ru-RU" sz="2800" b="1" dirty="0"/>
              <a:t>озбиљно промишљену стратегију</a:t>
            </a:r>
            <a:r>
              <a:rPr lang="ru-RU" sz="2800" dirty="0"/>
              <a:t> у образовању и много рада уложеног у истрајавање у њеном спровођењу</a:t>
            </a:r>
            <a:r>
              <a:rPr lang="sr-Latn-RS" sz="2800" dirty="0"/>
              <a:t>.</a:t>
            </a:r>
            <a:r>
              <a:rPr lang="sr-Cyrl-RS" sz="2800" dirty="0"/>
              <a:t> </a:t>
            </a:r>
            <a:r>
              <a:rPr lang="ru-RU" sz="2800" b="1" dirty="0"/>
              <a:t>Пречица, као ни лаких и брзих решења, нема.</a:t>
            </a:r>
            <a:r>
              <a:rPr lang="ru-RU" sz="2800" dirty="0"/>
              <a:t> </a:t>
            </a:r>
            <a:endParaRPr lang="sr-Latn-RS" sz="2800" dirty="0"/>
          </a:p>
          <a:p>
            <a:endParaRPr lang="sr-Latn-RS" sz="2800" dirty="0"/>
          </a:p>
          <a:p>
            <a:r>
              <a:rPr lang="sr-Cyrl-RS" sz="2800" dirty="0"/>
              <a:t>Једно од решења је </a:t>
            </a:r>
            <a:r>
              <a:rPr lang="sr-Cyrl-RS" sz="2800" b="1" dirty="0"/>
              <a:t>снажна мотивација младих</a:t>
            </a:r>
            <a:r>
              <a:rPr lang="sr-Cyrl-RS" sz="2800" dirty="0"/>
              <a:t> за одабир наставничких професија.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650213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sr-Cyrl-RS" dirty="0"/>
              <a:t>Предлози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/>
              <a:t>Неопходно је </a:t>
            </a:r>
            <a:r>
              <a:rPr lang="ru-RU" sz="2800" b="1" dirty="0"/>
              <a:t>дугорочно унапредити материјални положај</a:t>
            </a:r>
            <a:r>
              <a:rPr lang="ru-RU" sz="2800" dirty="0"/>
              <a:t> наставника свих профила на свим нивоима образовања. </a:t>
            </a:r>
          </a:p>
          <a:p>
            <a:endParaRPr lang="ru-RU" sz="2800" dirty="0"/>
          </a:p>
          <a:p>
            <a:r>
              <a:rPr lang="ru-RU" sz="2800" dirty="0"/>
              <a:t>Плата свих наставника мора бити </a:t>
            </a:r>
            <a:r>
              <a:rPr lang="ru-RU" sz="2800" b="1" dirty="0"/>
              <a:t>значајно (бар 30%) већа</a:t>
            </a:r>
            <a:r>
              <a:rPr lang="ru-RU" sz="2800" dirty="0"/>
              <a:t> од републичког просека, јер сви наставници имају </a:t>
            </a:r>
            <a:r>
              <a:rPr lang="ru-RU" sz="2800" b="1" dirty="0"/>
              <a:t>натпросечни степен образовања и обављају јако битан посао</a:t>
            </a:r>
            <a:r>
              <a:rPr lang="ru-RU" sz="2800" dirty="0"/>
              <a:t>, који суштински </a:t>
            </a:r>
            <a:r>
              <a:rPr lang="ru-RU" sz="2800" b="1" dirty="0"/>
              <a:t>утиче на будућност нашег друштва и државе.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469595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sr-Cyrl-RS" dirty="0"/>
              <a:t>Предлози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Док постоји проблем дефицитарног наставног кадра за неке предмете, наставници тих предмета треба да добијају </a:t>
            </a:r>
            <a:r>
              <a:rPr lang="ru-RU" sz="2800" b="1" dirty="0"/>
              <a:t>додатак на лични доходак</a:t>
            </a:r>
            <a:r>
              <a:rPr lang="ru-RU" sz="2800" dirty="0"/>
              <a:t> и/или неке друге погодности попут </a:t>
            </a:r>
            <a:r>
              <a:rPr lang="ru-RU" sz="2800" b="1" dirty="0"/>
              <a:t>олакшица при решавању стамбеног питања</a:t>
            </a:r>
            <a:r>
              <a:rPr lang="ru-RU" sz="2800" dirty="0"/>
              <a:t> и слично. </a:t>
            </a:r>
          </a:p>
          <a:p>
            <a:endParaRPr lang="ru-RU" sz="2800" dirty="0"/>
          </a:p>
          <a:p>
            <a:r>
              <a:rPr lang="ru-RU" sz="2800" dirty="0"/>
              <a:t>То је решење које је већ постојало неколико деценија раније и тада је </a:t>
            </a:r>
            <a:r>
              <a:rPr lang="ru-RU" sz="2800" b="1" dirty="0"/>
              <a:t>дало позитивне резултате.</a:t>
            </a:r>
          </a:p>
          <a:p>
            <a:endParaRPr lang="ru-RU" sz="2800" dirty="0"/>
          </a:p>
          <a:p>
            <a:r>
              <a:rPr lang="sr-Cyrl-RS" sz="2800" dirty="0"/>
              <a:t>Још јача </a:t>
            </a:r>
            <a:r>
              <a:rPr lang="sr-Cyrl-RS" sz="2800" b="1" dirty="0"/>
              <a:t>помоћ наставнику приправнику</a:t>
            </a:r>
            <a:r>
              <a:rPr lang="sr-Cyrl-RS" sz="2800" dirty="0"/>
              <a:t> као и добрим менторима.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106282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97BEC09-AAC0-F656-D325-5AAFC25F97A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544458"/>
            <a:ext cx="9144000" cy="5769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5693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sr-Cyrl-RS" dirty="0"/>
              <a:t>Предлози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b="1" dirty="0"/>
              <a:t>Константно и транспарентно</a:t>
            </a:r>
            <a:r>
              <a:rPr lang="sr-Cyrl-RS" dirty="0"/>
              <a:t> финансирање школа – </a:t>
            </a:r>
            <a:r>
              <a:rPr lang="sr-Cyrl-RS" b="1" dirty="0"/>
              <a:t>прецизирати буџете на време</a:t>
            </a:r>
            <a:r>
              <a:rPr lang="sr-Cyrl-RS" dirty="0"/>
              <a:t>, како би школе биле у могућности да средства расподеле на што бољи начин. </a:t>
            </a:r>
          </a:p>
          <a:p>
            <a:r>
              <a:rPr lang="ru-RU" dirty="0"/>
              <a:t>Постоје </a:t>
            </a:r>
            <a:r>
              <a:rPr lang="ru-RU" b="1" dirty="0"/>
              <a:t>локалне самоуправе </a:t>
            </a:r>
            <a:r>
              <a:rPr lang="ru-RU" dirty="0"/>
              <a:t>које </a:t>
            </a:r>
            <a:r>
              <a:rPr lang="ru-RU" b="1" dirty="0"/>
              <a:t>брижно подржавају рад школа</a:t>
            </a:r>
            <a:r>
              <a:rPr lang="ru-RU" dirty="0"/>
              <a:t>, али постоје и оне </a:t>
            </a:r>
            <a:r>
              <a:rPr lang="ru-RU" b="1" dirty="0"/>
              <a:t>мање богате</a:t>
            </a:r>
            <a:r>
              <a:rPr lang="ru-RU" dirty="0"/>
              <a:t> које испуњавају </a:t>
            </a:r>
            <a:r>
              <a:rPr lang="ru-RU" b="1" dirty="0"/>
              <a:t>само минималне обавезе</a:t>
            </a:r>
            <a:r>
              <a:rPr lang="ru-RU" dirty="0"/>
              <a:t>.</a:t>
            </a:r>
          </a:p>
          <a:p>
            <a:r>
              <a:rPr lang="ru-RU" dirty="0"/>
              <a:t>За </a:t>
            </a:r>
            <a:r>
              <a:rPr lang="ru-RU" b="1" dirty="0"/>
              <a:t>велики напредак</a:t>
            </a:r>
            <a:r>
              <a:rPr lang="ru-RU" dirty="0"/>
              <a:t>, важан је </a:t>
            </a:r>
            <a:r>
              <a:rPr lang="ru-RU" b="1" dirty="0"/>
              <a:t>равномерни развој Србије</a:t>
            </a:r>
            <a:r>
              <a:rPr lang="ru-RU" dirty="0"/>
              <a:t> и посебна брига за неразвијена подручја. Школе и наставници и у тим срединама треба да добију </a:t>
            </a:r>
            <a:r>
              <a:rPr lang="ru-RU" b="1" dirty="0"/>
              <a:t>прилику да напредују и усавршавају се.</a:t>
            </a:r>
          </a:p>
          <a:p>
            <a:r>
              <a:rPr lang="sr-Cyrl-RS" dirty="0"/>
              <a:t>Важно је улагање у </a:t>
            </a:r>
            <a:r>
              <a:rPr lang="sr-Cyrl-RS" b="1" dirty="0"/>
              <a:t>стручно усавршавање наставника</a:t>
            </a:r>
            <a:r>
              <a:rPr lang="sr-Cyrl-RS" dirty="0"/>
              <a:t> и стварање што </a:t>
            </a:r>
            <a:r>
              <a:rPr lang="sr-Cyrl-RS" b="1" dirty="0"/>
              <a:t>бољих услова за рад и напредовање</a:t>
            </a:r>
            <a:r>
              <a:rPr lang="sr-Cyrl-RS" dirty="0"/>
              <a:t>. Улога </a:t>
            </a:r>
            <a:r>
              <a:rPr lang="sr-Cyrl-RS" b="1" dirty="0"/>
              <a:t>стручних друштава</a:t>
            </a:r>
            <a:r>
              <a:rPr lang="sr-Cyrl-RS" dirty="0"/>
              <a:t> је овде </a:t>
            </a:r>
            <a:r>
              <a:rPr lang="sr-Cyrl-RS" b="1" dirty="0"/>
              <a:t>веома значајна</a:t>
            </a:r>
            <a:r>
              <a:rPr lang="sr-Cyrl-RS" dirty="0"/>
              <a:t>.</a:t>
            </a:r>
            <a:endParaRPr lang="ru-RU" dirty="0"/>
          </a:p>
          <a:p>
            <a:pPr marL="0" indent="0">
              <a:buNone/>
            </a:pPr>
            <a:endParaRPr lang="sr-Cyrl-RS" dirty="0"/>
          </a:p>
          <a:p>
            <a:endParaRPr lang="sr-Cyrl-R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5540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sr-Cyrl-RS" dirty="0"/>
              <a:t>Олакшице за студенте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/>
              <a:t>Студенте који се школују за области у којима постоји проблем са недостајућим наставним кадром требало би </a:t>
            </a:r>
            <a:r>
              <a:rPr lang="ru-RU" sz="2800" b="1" dirty="0"/>
              <a:t>стипендирати од прве године студија</a:t>
            </a:r>
            <a:r>
              <a:rPr lang="ru-RU" sz="2800" dirty="0"/>
              <a:t>, уз додатне погодности попут </a:t>
            </a:r>
            <a:r>
              <a:rPr lang="ru-RU" sz="2800" b="1" dirty="0"/>
              <a:t>добијања студентског дома</a:t>
            </a:r>
            <a:r>
              <a:rPr lang="ru-RU" sz="2800" dirty="0"/>
              <a:t> и слично. </a:t>
            </a:r>
          </a:p>
          <a:p>
            <a:endParaRPr lang="ru-RU" sz="2800" dirty="0"/>
          </a:p>
          <a:p>
            <a:r>
              <a:rPr lang="ru-RU" sz="2800" dirty="0"/>
              <a:t>Са тим студентима може бити </a:t>
            </a:r>
            <a:r>
              <a:rPr lang="ru-RU" sz="2800" b="1" dirty="0"/>
              <a:t>потписан уговор</a:t>
            </a:r>
            <a:r>
              <a:rPr lang="ru-RU" sz="2800" dirty="0"/>
              <a:t> по коме би се </a:t>
            </a:r>
            <a:r>
              <a:rPr lang="ru-RU" sz="2800" b="1" dirty="0"/>
              <a:t>обавезали</a:t>
            </a:r>
            <a:r>
              <a:rPr lang="ru-RU" sz="2800" dirty="0"/>
              <a:t> да </a:t>
            </a:r>
            <a:r>
              <a:rPr lang="ru-RU" sz="2800" b="1" dirty="0"/>
              <a:t>одређени број година проведу као наставници</a:t>
            </a:r>
            <a:r>
              <a:rPr lang="ru-RU" sz="2800" dirty="0"/>
              <a:t> у школама. И ово решење је већ познато, и раније је давало позитивне резултате у сличним ситуацијама.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044597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sr-Cyrl-RS" dirty="0"/>
              <a:t>Прелазна решења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800" dirty="0"/>
              <a:t>У случају дефицитарних занимања дозволити наставницима да, уколико желе, </a:t>
            </a:r>
            <a:r>
              <a:rPr lang="ru-RU" sz="2800" b="1" dirty="0"/>
              <a:t>реализују до трећине часова преко норме</a:t>
            </a:r>
            <a:r>
              <a:rPr lang="ru-RU" sz="2800" dirty="0"/>
              <a:t> и да за то добију </a:t>
            </a:r>
            <a:r>
              <a:rPr lang="ru-RU" sz="2800" b="1" dirty="0"/>
              <a:t>адекватан проценат зараде</a:t>
            </a:r>
            <a:r>
              <a:rPr lang="ru-RU" sz="2800" dirty="0"/>
              <a:t>.</a:t>
            </a:r>
          </a:p>
          <a:p>
            <a:endParaRPr lang="ru-RU" sz="2800" dirty="0"/>
          </a:p>
          <a:p>
            <a:r>
              <a:rPr lang="ru-RU" sz="2800" dirty="0"/>
              <a:t>У случају дефицитарних занимања </a:t>
            </a:r>
            <a:r>
              <a:rPr lang="ru-RU" sz="2800" b="1" dirty="0"/>
              <a:t>дозволити студентима завршних година</a:t>
            </a:r>
            <a:r>
              <a:rPr lang="ru-RU" sz="2800" dirty="0"/>
              <a:t>, са </a:t>
            </a:r>
            <a:r>
              <a:rPr lang="ru-RU" sz="2800" b="1" dirty="0"/>
              <a:t>најмање 180 ЕСПБ од чега је бар 10 ЕСПБ из психолошко-педагошко-методичких предмета</a:t>
            </a:r>
            <a:r>
              <a:rPr lang="ru-RU" sz="2800" dirty="0"/>
              <a:t>, да склапају краткорочне уговоре (до једне године, уз могућност обнављања, у максималном трајању до две школске године) о реализацији наставе уз </a:t>
            </a:r>
            <a:r>
              <a:rPr lang="ru-RU" sz="2800" b="1" dirty="0"/>
              <a:t>адекватну надокнаду која је усклађена са платом наставника</a:t>
            </a:r>
            <a:r>
              <a:rPr lang="ru-RU" sz="2800" dirty="0"/>
              <a:t>.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927942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2528" y="0"/>
            <a:ext cx="724694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9346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sr-Cyrl-RS" dirty="0"/>
              <a:t>Подизање друштвеног статуса наставника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Неопходно је </a:t>
            </a:r>
            <a:r>
              <a:rPr lang="ru-RU" b="1" dirty="0"/>
              <a:t>заштитити интегритет, углед и ауторитет наставника</a:t>
            </a:r>
            <a:r>
              <a:rPr lang="ru-RU" dirty="0"/>
              <a:t>, јер смо били сведоци веома узнемирујућих и разочаравајућих ситуација у којима су се поједине (не малобројне) колеге нашле. </a:t>
            </a:r>
          </a:p>
          <a:p>
            <a:endParaRPr lang="ru-RU" dirty="0"/>
          </a:p>
          <a:p>
            <a:r>
              <a:rPr lang="ru-RU" dirty="0"/>
              <a:t>Успешан образовни систем почива на </a:t>
            </a:r>
            <a:r>
              <a:rPr lang="ru-RU" b="1" dirty="0"/>
              <a:t>јасним и сврсисходним правилима</a:t>
            </a:r>
            <a:r>
              <a:rPr lang="ru-RU" dirty="0"/>
              <a:t> на чије поштовање су се </a:t>
            </a:r>
            <a:r>
              <a:rPr lang="ru-RU" b="1" dirty="0"/>
              <a:t>све стране</a:t>
            </a:r>
            <a:r>
              <a:rPr lang="ru-RU" dirty="0"/>
              <a:t> у том систему, наставници, ученици и њихови родитељи, </a:t>
            </a:r>
            <a:r>
              <a:rPr lang="ru-RU" b="1" dirty="0"/>
              <a:t>обавезале</a:t>
            </a:r>
            <a:r>
              <a:rPr lang="ru-RU" dirty="0"/>
              <a:t>. </a:t>
            </a:r>
          </a:p>
          <a:p>
            <a:endParaRPr lang="ru-RU" dirty="0"/>
          </a:p>
          <a:p>
            <a:r>
              <a:rPr lang="ru-RU" dirty="0"/>
              <a:t>Треба додатно радити на </a:t>
            </a:r>
            <a:r>
              <a:rPr lang="ru-RU" b="1" dirty="0"/>
              <a:t>унапређивању законских и подзаконских аката</a:t>
            </a:r>
            <a:r>
              <a:rPr lang="ru-RU" dirty="0"/>
              <a:t>, као и разради </a:t>
            </a:r>
            <a:r>
              <a:rPr lang="ru-RU" b="1" dirty="0"/>
              <a:t>механизама њихове примене</a:t>
            </a:r>
            <a:r>
              <a:rPr lang="ru-RU" dirty="0"/>
              <a:t>, ради </a:t>
            </a:r>
            <a:r>
              <a:rPr lang="ru-RU" b="1" dirty="0"/>
              <a:t>бољег уређења и ефикаснијег рада</a:t>
            </a:r>
            <a:r>
              <a:rPr lang="ru-RU" dirty="0"/>
              <a:t> образовног система.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9842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 fontScale="90000"/>
          </a:bodyPr>
          <a:lstStyle/>
          <a:p>
            <a:r>
              <a:rPr lang="sr-Cyrl-RS" dirty="0"/>
              <a:t>Омогућити ефикаснију реакцију институција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Cyrl-RS" dirty="0"/>
              <a:t>Изградити </a:t>
            </a:r>
            <a:r>
              <a:rPr lang="sr-Cyrl-RS" b="1" dirty="0"/>
              <a:t>исправан систем вредности</a:t>
            </a:r>
            <a:r>
              <a:rPr lang="sr-Cyrl-RS" dirty="0"/>
              <a:t> – где је однос деце и родитеља према школи адекватан. Стиче се утисак да тренутно </a:t>
            </a:r>
            <a:r>
              <a:rPr lang="sr-Cyrl-RS" b="1" dirty="0"/>
              <a:t>дете које не поштује правила не може адекватно да буде санкционисано</a:t>
            </a:r>
            <a:r>
              <a:rPr lang="sr-Cyrl-RS" dirty="0"/>
              <a:t>, а при томе ужива сва права, што се често злоупотребљава.</a:t>
            </a:r>
          </a:p>
          <a:p>
            <a:endParaRPr lang="sr-Cyrl-RS" dirty="0"/>
          </a:p>
          <a:p>
            <a:r>
              <a:rPr lang="sr-Cyrl-RS" dirty="0"/>
              <a:t>Уредити законе тако да институције могу </a:t>
            </a:r>
            <a:r>
              <a:rPr lang="sr-Cyrl-RS" b="1" dirty="0"/>
              <a:t>адекватно да санкционишу</a:t>
            </a:r>
            <a:r>
              <a:rPr lang="sr-Cyrl-RS" dirty="0"/>
              <a:t> „проблематичну децу“ као и да у одређеним ситуацијама </a:t>
            </a:r>
            <a:r>
              <a:rPr lang="sr-Cyrl-RS" b="1" dirty="0"/>
              <a:t>родитељи сносе последице</a:t>
            </a:r>
            <a:r>
              <a:rPr lang="sr-Cyrl-RS" dirty="0"/>
              <a:t>. </a:t>
            </a:r>
          </a:p>
          <a:p>
            <a:endParaRPr lang="sr-Cyrl-RS" dirty="0"/>
          </a:p>
          <a:p>
            <a:r>
              <a:rPr lang="sr-Cyrl-RS" dirty="0"/>
              <a:t>Образовне институције треба и саме да иницирају да се </a:t>
            </a:r>
            <a:r>
              <a:rPr lang="sr-Cyrl-RS" b="1" dirty="0"/>
              <a:t>што пре крене у измену прописа</a:t>
            </a:r>
            <a:r>
              <a:rPr lang="sr-Cyrl-RS" dirty="0"/>
              <a:t>, посебно оних који сувише </a:t>
            </a:r>
            <a:r>
              <a:rPr lang="sr-Cyrl-RS" b="1" dirty="0"/>
              <a:t>либерално уређују ученичка права и слободе</a:t>
            </a:r>
            <a:r>
              <a:rPr lang="sr-Cyrl-RS" dirty="0"/>
              <a:t>, </a:t>
            </a:r>
            <a:r>
              <a:rPr lang="sr-Cyrl-RS" b="1" dirty="0"/>
              <a:t>лишавајући их обавеза и одговорности</a:t>
            </a:r>
            <a:r>
              <a:rPr lang="sr-Cyrl-RS" dirty="0"/>
              <a:t>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7157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Неопходно је </a:t>
            </a:r>
            <a:r>
              <a:rPr lang="ru-RU" sz="2800" b="1" dirty="0"/>
              <a:t>пружити снажну медијску подршку</a:t>
            </a:r>
            <a:r>
              <a:rPr lang="ru-RU" sz="2800" dirty="0"/>
              <a:t> у промовисању </a:t>
            </a:r>
            <a:r>
              <a:rPr lang="ru-RU" sz="2800" b="1" dirty="0"/>
              <a:t>значаја знања, образовања и наставничког позива</a:t>
            </a:r>
            <a:r>
              <a:rPr lang="ru-RU" sz="2800" dirty="0"/>
              <a:t> као стратешки значајног за једно друштво и његов напредак.</a:t>
            </a:r>
          </a:p>
          <a:p>
            <a:endParaRPr lang="ru-RU" sz="2800" dirty="0"/>
          </a:p>
          <a:p>
            <a:r>
              <a:rPr lang="ru-RU" sz="2800" dirty="0"/>
              <a:t>За решавање свих уочених проблема потребна је пажљива </a:t>
            </a:r>
            <a:r>
              <a:rPr lang="ru-RU" sz="2800" b="1" dirty="0"/>
              <a:t>координација и сарадња свих чинилаца у образовном систему</a:t>
            </a:r>
            <a:r>
              <a:rPr lang="ru-RU" sz="2800" dirty="0"/>
              <a:t>. </a:t>
            </a:r>
          </a:p>
          <a:p>
            <a:endParaRPr lang="ru-RU" sz="2800" dirty="0"/>
          </a:p>
          <a:p>
            <a:r>
              <a:rPr lang="ru-RU" sz="2800" dirty="0"/>
              <a:t>Морамо наступати </a:t>
            </a:r>
            <a:r>
              <a:rPr lang="ru-RU" sz="2800" b="1" dirty="0"/>
              <a:t>заједничким снагама</a:t>
            </a:r>
            <a:r>
              <a:rPr lang="ru-RU" sz="2800" dirty="0"/>
              <a:t> – Влада, Министарство просвете, заводи, школе, факултети, наставници, стручна друштва, али и родитељи и деца како би се постигао најбољи резултат.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975427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321C6BB-EFCF-E3A8-61AD-C5D7666934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2484" y="649792"/>
            <a:ext cx="7077209" cy="2143697"/>
          </a:xfrm>
        </p:spPr>
        <p:txBody>
          <a:bodyPr/>
          <a:lstStyle/>
          <a:p>
            <a:r>
              <a:rPr lang="sr-Cyrl-RS" dirty="0"/>
              <a:t>ХВАЛА НА ПАЖЊИ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12F47B7-9F31-1578-544B-9117333EE3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72485" y="3057206"/>
            <a:ext cx="7077208" cy="910580"/>
          </a:xfrm>
        </p:spPr>
        <p:txBody>
          <a:bodyPr>
            <a:normAutofit fontScale="92500" lnSpcReduction="20000"/>
          </a:bodyPr>
          <a:lstStyle/>
          <a:p>
            <a:r>
              <a:rPr lang="ru-RU" sz="3200" dirty="0"/>
              <a:t>проф. др Мирослав Марић</a:t>
            </a:r>
          </a:p>
          <a:p>
            <a:r>
              <a:rPr lang="ru-RU" sz="3200" dirty="0"/>
              <a:t>miroslav.maric@matf.bg.ac.rs 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766325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sr-Cyrl-RS" dirty="0" err="1"/>
              <a:t>еВежбаоница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52396" indent="0">
              <a:buNone/>
            </a:pPr>
            <a:r>
              <a:rPr lang="sr-Cyrl-RS" sz="2800" dirty="0"/>
              <a:t>Кабинет премијерке -</a:t>
            </a:r>
            <a:r>
              <a:rPr lang="en-US" sz="2800" dirty="0"/>
              <a:t>&gt;</a:t>
            </a:r>
            <a:r>
              <a:rPr lang="sr-Cyrl-RS" sz="2800" dirty="0"/>
              <a:t> Министарство просвете науке и технолошког развоја, Завод за вредновање квалитета образовања и васпитања, </a:t>
            </a:r>
            <a:r>
              <a:rPr lang="sr-Cyrl-RS" sz="2800" dirty="0" err="1"/>
              <a:t>еУправа</a:t>
            </a:r>
            <a:r>
              <a:rPr lang="sr-Cyrl-RS" sz="2800" dirty="0"/>
              <a:t>, Математички факултет и ФОН.</a:t>
            </a:r>
          </a:p>
          <a:p>
            <a:pPr marL="152396" indent="0">
              <a:buNone/>
            </a:pPr>
            <a:endParaRPr lang="sr-Cyrl-RS" sz="2800" dirty="0"/>
          </a:p>
          <a:p>
            <a:pPr marL="152396" indent="0">
              <a:buNone/>
            </a:pPr>
            <a:r>
              <a:rPr lang="sr-Cyrl-RS" sz="2800" dirty="0"/>
              <a:t>Технологије: </a:t>
            </a:r>
            <a:r>
              <a:rPr lang="en-US" sz="2800" b="1" dirty="0"/>
              <a:t>Python</a:t>
            </a:r>
            <a:r>
              <a:rPr lang="sr-Cyrl-RS" sz="2800" b="1" dirty="0"/>
              <a:t>, </a:t>
            </a:r>
            <a:r>
              <a:rPr lang="en-US" sz="2800" b="1" dirty="0"/>
              <a:t>Django framework</a:t>
            </a:r>
            <a:r>
              <a:rPr lang="sr-Cyrl-RS" sz="2800" b="1" dirty="0"/>
              <a:t>, </a:t>
            </a:r>
            <a:r>
              <a:rPr lang="en-US" sz="2800" b="1" dirty="0"/>
              <a:t>HTML 5</a:t>
            </a:r>
            <a:r>
              <a:rPr lang="sr-Cyrl-RS" sz="2800" b="1" dirty="0"/>
              <a:t>, </a:t>
            </a:r>
            <a:r>
              <a:rPr lang="en-US" sz="2800" b="1" dirty="0"/>
              <a:t>CSS</a:t>
            </a:r>
            <a:r>
              <a:rPr lang="sr-Cyrl-RS" sz="2800" b="1" dirty="0"/>
              <a:t>, </a:t>
            </a:r>
            <a:r>
              <a:rPr lang="en-US" sz="2800" b="1" dirty="0"/>
              <a:t>JavaScript.</a:t>
            </a:r>
            <a:endParaRPr lang="sr-Cyrl-RS" sz="2800" b="1" dirty="0"/>
          </a:p>
          <a:p>
            <a:endParaRPr lang="sr-Cyrl-RS" sz="2800" u="sng" dirty="0"/>
          </a:p>
          <a:p>
            <a:pPr marL="152396" indent="0">
              <a:buNone/>
            </a:pPr>
            <a:r>
              <a:rPr lang="sr-Cyrl-RS" sz="2800" b="1" u="sng" dirty="0"/>
              <a:t>Платформа „</a:t>
            </a:r>
            <a:r>
              <a:rPr lang="sr-Cyrl-RS" sz="2800" b="1" u="sng" dirty="0" err="1"/>
              <a:t>еВежбаоница</a:t>
            </a:r>
            <a:r>
              <a:rPr lang="sr-Cyrl-RS" sz="2800" b="1" u="sng" dirty="0"/>
              <a:t>” добитник је Плакете ДИС за изванредан допринос развоју информатике у Србији.</a:t>
            </a:r>
            <a:r>
              <a:rPr lang="sr-Cyrl-RS" sz="2800" b="1" dirty="0"/>
              <a:t> </a:t>
            </a:r>
            <a:endParaRPr lang="en-US" sz="2800" b="1" dirty="0"/>
          </a:p>
          <a:p>
            <a:endParaRPr lang="en-US" sz="2800" b="1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477595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307EBBC-48C1-5305-C5C0-3C8737E97A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6355"/>
            <a:ext cx="12192000" cy="6245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1342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33" y="0"/>
            <a:ext cx="1191593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4104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7126"/>
            <a:ext cx="12192000" cy="6403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4077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sr-Cyrl-RS" dirty="0"/>
              <a:t>Друштво математичара Србије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Друштво математичара Србије већ </a:t>
            </a:r>
            <a:r>
              <a:rPr lang="ru-RU" sz="2800" b="1" dirty="0"/>
              <a:t>75 година</a:t>
            </a:r>
            <a:r>
              <a:rPr lang="ru-RU" sz="2800" dirty="0"/>
              <a:t> даје значајне доприносе у погледу </a:t>
            </a:r>
            <a:r>
              <a:rPr lang="ru-RU" sz="2800" dirty="0" smtClean="0"/>
              <a:t>унапређ</a:t>
            </a:r>
            <a:r>
              <a:rPr lang="sr-Cyrl-RS" sz="2800" dirty="0" smtClean="0"/>
              <a:t>ива</a:t>
            </a:r>
            <a:r>
              <a:rPr lang="ru-RU" sz="2800" dirty="0" smtClean="0"/>
              <a:t>ња </a:t>
            </a:r>
            <a:r>
              <a:rPr lang="ru-RU" sz="2800" dirty="0"/>
              <a:t>наставе </a:t>
            </a:r>
            <a:r>
              <a:rPr lang="ru-RU" sz="2800" b="1" dirty="0"/>
              <a:t>математике, рачунарства и информатике</a:t>
            </a:r>
            <a:r>
              <a:rPr lang="ru-RU" sz="2800" dirty="0"/>
              <a:t> на читавој територији Србије, као и допринос са аспекта афирмације Србије, односно </a:t>
            </a:r>
            <a:r>
              <a:rPr lang="ru-RU" sz="2800" b="1" dirty="0"/>
              <a:t>српске науке и образовања у свету</a:t>
            </a:r>
            <a:r>
              <a:rPr lang="ru-RU" sz="2800" dirty="0" smtClean="0"/>
              <a:t>.</a:t>
            </a:r>
            <a:endParaRPr lang="en-US" sz="2800" dirty="0" smtClean="0"/>
          </a:p>
          <a:p>
            <a:endParaRPr lang="ru-RU" sz="2800" dirty="0"/>
          </a:p>
          <a:p>
            <a:r>
              <a:rPr lang="ru-RU" sz="2800" dirty="0"/>
              <a:t>Потврда вредног рада, упорности, професионализма и тимског духа чланова дошла је ове године у виду два </a:t>
            </a:r>
            <a:r>
              <a:rPr lang="ru-RU" sz="2800" b="1" dirty="0"/>
              <a:t>највиша државна признања</a:t>
            </a:r>
            <a:r>
              <a:rPr lang="ru-RU" sz="2800" dirty="0"/>
              <a:t> која су додељена Друштву – 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ru-RU" sz="2800" b="1" dirty="0" smtClean="0"/>
              <a:t>Сретењског </a:t>
            </a:r>
            <a:r>
              <a:rPr lang="ru-RU" sz="2800" b="1" dirty="0"/>
              <a:t>одликовања и Светосавске награде.</a:t>
            </a:r>
            <a:r>
              <a:rPr lang="ru-RU" sz="2800" dirty="0"/>
              <a:t>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924793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4">
      <a:dk1>
        <a:srgbClr val="3F3F3F"/>
      </a:dk1>
      <a:lt1>
        <a:srgbClr val="FFFFFF"/>
      </a:lt1>
      <a:dk2>
        <a:srgbClr val="F2F2F2"/>
      </a:dk2>
      <a:lt2>
        <a:srgbClr val="A5A5A5"/>
      </a:lt2>
      <a:accent1>
        <a:srgbClr val="00194C"/>
      </a:accent1>
      <a:accent2>
        <a:srgbClr val="EAB200"/>
      </a:accent2>
      <a:accent3>
        <a:srgbClr val="F2F2F2"/>
      </a:accent3>
      <a:accent4>
        <a:srgbClr val="954F72"/>
      </a:accent4>
      <a:accent5>
        <a:srgbClr val="00843B"/>
      </a:accent5>
      <a:accent6>
        <a:srgbClr val="014067"/>
      </a:accent6>
      <a:hlink>
        <a:srgbClr val="00194C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00951641_Hexagon presentation light_AAS_v4" id="{358289A0-A26B-433F-AD2B-1F8832C96153}" vid="{92CDC91D-95BF-4897-87D6-494563DF797D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prezentacija sablon</Template>
  <TotalTime>6890</TotalTime>
  <Words>2296</Words>
  <Application>Microsoft Office PowerPoint</Application>
  <PresentationFormat>Widescreen</PresentationFormat>
  <Paragraphs>319</Paragraphs>
  <Slides>43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8" baseType="lpstr">
      <vt:lpstr>Arial</vt:lpstr>
      <vt:lpstr>Calibri</vt:lpstr>
      <vt:lpstr>Calibri Light</vt:lpstr>
      <vt:lpstr>Times New Roman</vt:lpstr>
      <vt:lpstr>Office Theme</vt:lpstr>
      <vt:lpstr>Мотивација младих за одабир наставничких професија</vt:lpstr>
      <vt:lpstr>Мирослав Марић </vt:lpstr>
      <vt:lpstr>Радна група за образовни  софтвер</vt:lpstr>
      <vt:lpstr>PowerPoint Presentation</vt:lpstr>
      <vt:lpstr>еВежбаоница</vt:lpstr>
      <vt:lpstr>PowerPoint Presentation</vt:lpstr>
      <vt:lpstr>PowerPoint Presentation</vt:lpstr>
      <vt:lpstr>PowerPoint Presentation</vt:lpstr>
      <vt:lpstr>Друштво математичара Србије</vt:lpstr>
      <vt:lpstr>Поводом великог и значајног јубилеја Пошта Србије објавила је пригодну поштанску марку</vt:lpstr>
      <vt:lpstr>PowerPoint Presentation</vt:lpstr>
      <vt:lpstr>Друштво математичара Србије</vt:lpstr>
      <vt:lpstr>PowerPoint Presentation</vt:lpstr>
      <vt:lpstr>Проблеми младих приликом одабира наставничких професија</vt:lpstr>
      <vt:lpstr>Проблеми наставника математике и информатике</vt:lpstr>
      <vt:lpstr>PowerPoint Presentation</vt:lpstr>
      <vt:lpstr>Математички факултет - Прва жеља приликом пријаве у јунском уписном року</vt:lpstr>
      <vt:lpstr>PowerPoint Presentation</vt:lpstr>
      <vt:lpstr>Број студената Л модула уписаних на мастер</vt:lpstr>
      <vt:lpstr>PowerPoint Presentation</vt:lpstr>
      <vt:lpstr>Број студената као када се врши упис године према генерацијама </vt:lpstr>
      <vt:lpstr>PowerPoint Presentation</vt:lpstr>
      <vt:lpstr>PowerPoint Presentation</vt:lpstr>
      <vt:lpstr>Национални просветни савет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Уочени проблеми</vt:lpstr>
      <vt:lpstr>Друштвени и материјални положај наставника</vt:lpstr>
      <vt:lpstr>PowerPoint Presentation</vt:lpstr>
      <vt:lpstr>PowerPoint Presentation</vt:lpstr>
      <vt:lpstr>Предлози</vt:lpstr>
      <vt:lpstr>Предлози</vt:lpstr>
      <vt:lpstr>PowerPoint Presentation</vt:lpstr>
      <vt:lpstr>Предлози</vt:lpstr>
      <vt:lpstr>Олакшице за студенте</vt:lpstr>
      <vt:lpstr>Прелазна решења</vt:lpstr>
      <vt:lpstr>Подизање друштвеног статуса наставника</vt:lpstr>
      <vt:lpstr>Омогућити ефикаснију реакцију институција</vt:lpstr>
      <vt:lpstr>PowerPoint Presentation</vt:lpstr>
      <vt:lpstr>ХВАЛА НА ПАЖЊИ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Мотовација младих за одабир наставничих професија</dc:title>
  <dc:creator>Korisnik</dc:creator>
  <cp:lastModifiedBy>Korisnik</cp:lastModifiedBy>
  <cp:revision>78</cp:revision>
  <dcterms:created xsi:type="dcterms:W3CDTF">2023-10-28T16:40:00Z</dcterms:created>
  <dcterms:modified xsi:type="dcterms:W3CDTF">2023-11-04T23:37:40Z</dcterms:modified>
</cp:coreProperties>
</file>