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48"/>
  </p:notesMasterIdLst>
  <p:sldIdLst>
    <p:sldId id="483" r:id="rId3"/>
    <p:sldId id="490" r:id="rId4"/>
    <p:sldId id="336" r:id="rId5"/>
    <p:sldId id="494" r:id="rId6"/>
    <p:sldId id="495" r:id="rId7"/>
    <p:sldId id="496" r:id="rId8"/>
    <p:sldId id="497" r:id="rId9"/>
    <p:sldId id="498" r:id="rId10"/>
    <p:sldId id="499" r:id="rId11"/>
    <p:sldId id="500" r:id="rId12"/>
    <p:sldId id="507" r:id="rId13"/>
    <p:sldId id="508" r:id="rId14"/>
    <p:sldId id="509" r:id="rId15"/>
    <p:sldId id="506" r:id="rId16"/>
    <p:sldId id="529" r:id="rId17"/>
    <p:sldId id="530" r:id="rId18"/>
    <p:sldId id="514" r:id="rId19"/>
    <p:sldId id="515" r:id="rId20"/>
    <p:sldId id="503" r:id="rId21"/>
    <p:sldId id="504" r:id="rId22"/>
    <p:sldId id="510" r:id="rId23"/>
    <p:sldId id="502" r:id="rId24"/>
    <p:sldId id="505" r:id="rId25"/>
    <p:sldId id="511" r:id="rId26"/>
    <p:sldId id="512" r:id="rId27"/>
    <p:sldId id="513" r:id="rId28"/>
    <p:sldId id="370" r:id="rId29"/>
    <p:sldId id="472" r:id="rId30"/>
    <p:sldId id="395" r:id="rId31"/>
    <p:sldId id="396" r:id="rId32"/>
    <p:sldId id="397" r:id="rId33"/>
    <p:sldId id="355" r:id="rId34"/>
    <p:sldId id="517" r:id="rId35"/>
    <p:sldId id="518" r:id="rId36"/>
    <p:sldId id="519" r:id="rId37"/>
    <p:sldId id="520" r:id="rId38"/>
    <p:sldId id="521" r:id="rId39"/>
    <p:sldId id="522" r:id="rId40"/>
    <p:sldId id="523" r:id="rId41"/>
    <p:sldId id="528" r:id="rId42"/>
    <p:sldId id="524" r:id="rId43"/>
    <p:sldId id="525" r:id="rId44"/>
    <p:sldId id="526" r:id="rId45"/>
    <p:sldId id="527" r:id="rId46"/>
    <p:sldId id="417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68" autoAdjust="0"/>
    <p:restoredTop sz="94660"/>
  </p:normalViewPr>
  <p:slideViewPr>
    <p:cSldViewPr snapToGrid="0">
      <p:cViewPr varScale="1">
        <p:scale>
          <a:sx n="66" d="100"/>
          <a:sy n="66" d="100"/>
        </p:scale>
        <p:origin x="560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CF4EAA-77C0-4E8D-BE04-EF0D1F0564AE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AB8A3D-ED2F-4F27-8B75-10DC04C40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146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8390C5-F6F5-4145-9B33-88D291C57994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7861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29057" indent="-280406">
              <a:defRPr>
                <a:solidFill>
                  <a:schemeClr val="tx1"/>
                </a:solidFill>
                <a:latin typeface="Arial" charset="0"/>
              </a:defRPr>
            </a:lvl2pPr>
            <a:lvl3pPr marL="1121626" indent="-224325">
              <a:defRPr>
                <a:solidFill>
                  <a:schemeClr val="tx1"/>
                </a:solidFill>
                <a:latin typeface="Arial" charset="0"/>
              </a:defRPr>
            </a:lvl3pPr>
            <a:lvl4pPr marL="1570276" indent="-224325">
              <a:defRPr>
                <a:solidFill>
                  <a:schemeClr val="tx1"/>
                </a:solidFill>
                <a:latin typeface="Arial" charset="0"/>
              </a:defRPr>
            </a:lvl4pPr>
            <a:lvl5pPr marL="2018927" indent="-224325">
              <a:defRPr>
                <a:solidFill>
                  <a:schemeClr val="tx1"/>
                </a:solidFill>
                <a:latin typeface="Arial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A776E25F-8C26-411C-B2F9-790FB3E9C2DE}" type="slidenum">
              <a:rPr lang="en-US" altLang="en-US"/>
              <a:pPr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8501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29057" indent="-280406">
              <a:defRPr>
                <a:solidFill>
                  <a:schemeClr val="tx1"/>
                </a:solidFill>
                <a:latin typeface="Arial" charset="0"/>
              </a:defRPr>
            </a:lvl2pPr>
            <a:lvl3pPr marL="1121626" indent="-224325">
              <a:defRPr>
                <a:solidFill>
                  <a:schemeClr val="tx1"/>
                </a:solidFill>
                <a:latin typeface="Arial" charset="0"/>
              </a:defRPr>
            </a:lvl3pPr>
            <a:lvl4pPr marL="1570276" indent="-224325">
              <a:defRPr>
                <a:solidFill>
                  <a:schemeClr val="tx1"/>
                </a:solidFill>
                <a:latin typeface="Arial" charset="0"/>
              </a:defRPr>
            </a:lvl4pPr>
            <a:lvl5pPr marL="2018927" indent="-224325">
              <a:defRPr>
                <a:solidFill>
                  <a:schemeClr val="tx1"/>
                </a:solidFill>
                <a:latin typeface="Arial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44570D1D-D90E-4045-BBFF-25C54B2F0866}" type="slidenum">
              <a:rPr lang="en-US" altLang="en-US"/>
              <a:pPr/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1120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29057" indent="-280406">
              <a:defRPr>
                <a:solidFill>
                  <a:schemeClr val="tx1"/>
                </a:solidFill>
                <a:latin typeface="Arial" charset="0"/>
              </a:defRPr>
            </a:lvl2pPr>
            <a:lvl3pPr marL="1121626" indent="-224325">
              <a:defRPr>
                <a:solidFill>
                  <a:schemeClr val="tx1"/>
                </a:solidFill>
                <a:latin typeface="Arial" charset="0"/>
              </a:defRPr>
            </a:lvl3pPr>
            <a:lvl4pPr marL="1570276" indent="-224325">
              <a:defRPr>
                <a:solidFill>
                  <a:schemeClr val="tx1"/>
                </a:solidFill>
                <a:latin typeface="Arial" charset="0"/>
              </a:defRPr>
            </a:lvl4pPr>
            <a:lvl5pPr marL="2018927" indent="-224325">
              <a:defRPr>
                <a:solidFill>
                  <a:schemeClr val="tx1"/>
                </a:solidFill>
                <a:latin typeface="Arial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44570D1D-D90E-4045-BBFF-25C54B2F0866}" type="slidenum">
              <a:rPr lang="en-US" altLang="en-US"/>
              <a:pPr/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4525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29057" indent="-280406">
              <a:defRPr>
                <a:solidFill>
                  <a:schemeClr val="tx1"/>
                </a:solidFill>
                <a:latin typeface="Arial" charset="0"/>
              </a:defRPr>
            </a:lvl2pPr>
            <a:lvl3pPr marL="1121626" indent="-224325">
              <a:defRPr>
                <a:solidFill>
                  <a:schemeClr val="tx1"/>
                </a:solidFill>
                <a:latin typeface="Arial" charset="0"/>
              </a:defRPr>
            </a:lvl3pPr>
            <a:lvl4pPr marL="1570276" indent="-224325">
              <a:defRPr>
                <a:solidFill>
                  <a:schemeClr val="tx1"/>
                </a:solidFill>
                <a:latin typeface="Arial" charset="0"/>
              </a:defRPr>
            </a:lvl4pPr>
            <a:lvl5pPr marL="2018927" indent="-224325">
              <a:defRPr>
                <a:solidFill>
                  <a:schemeClr val="tx1"/>
                </a:solidFill>
                <a:latin typeface="Arial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44570D1D-D90E-4045-BBFF-25C54B2F0866}" type="slidenum">
              <a:rPr lang="en-US" altLang="en-US"/>
              <a:pPr/>
              <a:t>43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9706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29057" indent="-280406">
              <a:defRPr>
                <a:solidFill>
                  <a:schemeClr val="tx1"/>
                </a:solidFill>
                <a:latin typeface="Arial" charset="0"/>
              </a:defRPr>
            </a:lvl2pPr>
            <a:lvl3pPr marL="1121626" indent="-224325">
              <a:defRPr>
                <a:solidFill>
                  <a:schemeClr val="tx1"/>
                </a:solidFill>
                <a:latin typeface="Arial" charset="0"/>
              </a:defRPr>
            </a:lvl3pPr>
            <a:lvl4pPr marL="1570276" indent="-224325">
              <a:defRPr>
                <a:solidFill>
                  <a:schemeClr val="tx1"/>
                </a:solidFill>
                <a:latin typeface="Arial" charset="0"/>
              </a:defRPr>
            </a:lvl4pPr>
            <a:lvl5pPr marL="2018927" indent="-224325">
              <a:defRPr>
                <a:solidFill>
                  <a:schemeClr val="tx1"/>
                </a:solidFill>
                <a:latin typeface="Arial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44570D1D-D90E-4045-BBFF-25C54B2F0866}" type="slidenum">
              <a:rPr lang="en-US" altLang="en-US"/>
              <a:pPr/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3473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FDC09-CF5E-4683-BFA8-175510F097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535F8C-C5CC-4D87-8DA2-9BB44A45F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53247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49FEC-18A9-48BA-9B89-8DAA94E3F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10D1EE-38C4-41FB-B0C3-08EAE0B4A7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0291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F24092-1C3E-4EB5-886E-B67E0A98B1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359EB6-CA9B-47C1-AED8-E12F954778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71768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FDC09-CF5E-4683-BFA8-175510F097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535F8C-C5CC-4D87-8DA2-9BB44A45F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101741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C1A91-31E2-4BB6-8B97-F0408BBDA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03818-E25B-4B37-942C-A2105D062D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98679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A12FE-A9A3-4479-97CE-A84EBBB9C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2B0D15-4026-42A5-982B-11B7876D4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36325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73E86-0963-49D6-AC4F-213DF708A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91007-3F2B-4BC5-AA6C-851F223364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CDEF97-C4BC-4970-8072-F8A173DF78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94743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5E911-2C9B-4C16-94C6-62F3C14F5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DC53B0-3183-4053-8756-7B91973442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33809F-12E6-42D6-8008-7EFA148EF0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B08FF4-AA79-4A24-B54E-AA7B574039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1A2DA3-39C8-4712-87D5-CC3DDAD143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48743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64EFB-BEB6-4DF2-9B4B-DB0F6FF1E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374200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22785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71A34-36BA-4CBD-93DE-628AE28EC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6A3A4-00BF-4C57-B23C-4F90390691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D1CF46-E1AA-47C7-9A7F-C940954B7A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251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C1A91-31E2-4BB6-8B97-F0408BBDA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03818-E25B-4B37-942C-A2105D062D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15197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A9336-20E6-4F3B-AE4B-5D7D52704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F01D11-151C-458D-A8CE-35DCC2F641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6A8133-AB1B-49EA-BDBE-8349066448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52060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49FEC-18A9-48BA-9B89-8DAA94E3F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10D1EE-38C4-41FB-B0C3-08EAE0B4A7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247931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F24092-1C3E-4EB5-886E-B67E0A98B1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359EB6-CA9B-47C1-AED8-E12F954778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34279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563" y="0"/>
            <a:ext cx="10032437" cy="1179288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639616" y="1316766"/>
            <a:ext cx="9217024" cy="61419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7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653408" y="2218994"/>
            <a:ext cx="9217024" cy="3994316"/>
          </a:xfrm>
          <a:prstGeom prst="rect">
            <a:avLst/>
          </a:prstGeom>
        </p:spPr>
        <p:txBody>
          <a:bodyPr lIns="527987" anchor="t"/>
          <a:lstStyle>
            <a:lvl1pPr marL="0" indent="0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75553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A12FE-A9A3-4479-97CE-A84EBBB9C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2B0D15-4026-42A5-982B-11B7876D4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7728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73E86-0963-49D6-AC4F-213DF708A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91007-3F2B-4BC5-AA6C-851F223364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CDEF97-C4BC-4970-8072-F8A173DF78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69127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5E911-2C9B-4C16-94C6-62F3C14F5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DC53B0-3183-4053-8756-7B91973442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33809F-12E6-42D6-8008-7EFA148EF0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B08FF4-AA79-4A24-B54E-AA7B574039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1A2DA3-39C8-4712-87D5-CC3DDAD143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18578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64EFB-BEB6-4DF2-9B4B-DB0F6FF1E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6882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98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71A34-36BA-4CBD-93DE-628AE28EC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6A3A4-00BF-4C57-B23C-4F90390691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D1CF46-E1AA-47C7-9A7F-C940954B7A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0738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A9336-20E6-4F3B-AE4B-5D7D52704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F01D11-151C-458D-A8CE-35DCC2F641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6A8133-AB1B-49EA-BDBE-8349066448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9537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35F8BA7-64C1-4BBD-856D-D29D2E5BA60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E8C4CB-0806-4AD9-A52A-1E043169A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F94344-0B42-4F44-97BA-9648C77448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3868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35F8BA7-64C1-4BBD-856D-D29D2E5BA60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2"/>
            <a:ext cx="12191999" cy="6857999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E8C4CB-0806-4AD9-A52A-1E043169A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F94344-0B42-4F44-97BA-9648C77448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7744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mailto:podrska.jisp@mpn.gov.rs" TargetMode="External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data-test.mpn.gov.rs/" TargetMode="External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B74DE9D6-03BE-4698-9374-4A75ECEAAF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3285"/>
            <a:ext cx="12191999" cy="6858000"/>
          </a:xfrm>
          <a:prstGeom prst="rect">
            <a:avLst/>
          </a:prstGeo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695228AF-6371-41CF-AC82-058602BEB2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5046" y="3338315"/>
            <a:ext cx="9144000" cy="1747051"/>
          </a:xfrm>
        </p:spPr>
        <p:txBody>
          <a:bodyPr>
            <a:noAutofit/>
          </a:bodyPr>
          <a:lstStyle/>
          <a:p>
            <a:r>
              <a:rPr lang="ru-RU" sz="4000" b="1" dirty="0">
                <a:latin typeface="Cambria" panose="02040503050406030204" pitchFamily="18" charset="0"/>
                <a:ea typeface="Cambria" panose="02040503050406030204" pitchFamily="18" charset="0"/>
              </a:rPr>
              <a:t>Актуелности у образовном систему и мере за побољшавање </a:t>
            </a:r>
            <a:br>
              <a:rPr lang="ru-RU" sz="4000" b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4000" b="1" dirty="0">
                <a:latin typeface="Cambria" panose="02040503050406030204" pitchFamily="18" charset="0"/>
                <a:ea typeface="Cambria" panose="02040503050406030204" pitchFamily="18" charset="0"/>
              </a:rPr>
              <a:t>постојећег стања </a:t>
            </a:r>
            <a:endParaRPr lang="en-US" sz="4000" dirty="0"/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8D2930DF-42FD-42BC-919D-5DE43FE529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728490"/>
            <a:ext cx="9144000" cy="640723"/>
          </a:xfrm>
        </p:spPr>
        <p:txBody>
          <a:bodyPr>
            <a:normAutofit/>
          </a:bodyPr>
          <a:lstStyle/>
          <a:p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05-07.11.2023.  Тара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81200" y="13285"/>
            <a:ext cx="85578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239" y="742758"/>
            <a:ext cx="3099653" cy="206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92751" y="13285"/>
            <a:ext cx="81541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XI АКРЕДИТОВАНИ СТРУЧНИ СКУП</a:t>
            </a:r>
          </a:p>
          <a:p>
            <a:pPr algn="ctr"/>
            <a:r>
              <a:rPr lang="ru-RU" sz="2000" b="1" i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„БУДУЋНОСТ ШКОЛЕ, ОБРАЗОВАЊА И ВАСПИТАЊА” </a:t>
            </a:r>
            <a:endParaRPr lang="en-US" sz="2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240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110087" cy="68340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0087" y="-1"/>
            <a:ext cx="4128940" cy="68340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9027" y="-1"/>
            <a:ext cx="3952973" cy="683409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5778631"/>
            <a:ext cx="3996965" cy="10554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996966" y="565608"/>
            <a:ext cx="4223208" cy="22718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015818" y="4967927"/>
            <a:ext cx="4204356" cy="18661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8220175" y="2055044"/>
            <a:ext cx="3971825" cy="477904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196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7" y="0"/>
            <a:ext cx="3949832" cy="68494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6966" y="8521"/>
            <a:ext cx="3930976" cy="68494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5075" y="8521"/>
            <a:ext cx="415415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3567" y="575207"/>
            <a:ext cx="3926265" cy="246965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949833" y="2722443"/>
            <a:ext cx="3978110" cy="402524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975075" y="96012"/>
            <a:ext cx="4081807" cy="144055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951509" y="2133773"/>
            <a:ext cx="4105373" cy="28435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231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92" y="28452"/>
            <a:ext cx="412894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4355" y="0"/>
            <a:ext cx="3987183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7881" y="0"/>
            <a:ext cx="383671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8983" y="1850968"/>
            <a:ext cx="4029958" cy="4832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178433" y="1951520"/>
            <a:ext cx="3982646" cy="162123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226833" y="6202837"/>
            <a:ext cx="3982646" cy="6551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583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161"/>
            <a:ext cx="4025245" cy="678583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1233" y="72161"/>
            <a:ext cx="4015819" cy="67858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3039" y="72161"/>
            <a:ext cx="4018961" cy="678583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2599" y="169681"/>
            <a:ext cx="3982646" cy="35916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025245" y="669304"/>
            <a:ext cx="4065220" cy="145172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8126780" y="678730"/>
            <a:ext cx="4065220" cy="71643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313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48DB85-709D-4D23-B9AA-B34D062B5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449" y="519763"/>
            <a:ext cx="11236751" cy="6078999"/>
          </a:xfrm>
        </p:spPr>
        <p:txBody>
          <a:bodyPr>
            <a:no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ЗАКОН О ИЗМЕНАМА И ДОПУНАМА ЗАКОНА О СРЕДЊЕМ ОБРАЗОВАЊУ И ВАСПИТАЊУ, 26. октобар 2023.	92/23</a:t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r>
              <a:rPr lang="sr-Cyrl-RS" sz="2400" dirty="0">
                <a:latin typeface="Cambria" panose="02040503050406030204" pitchFamily="18" charset="0"/>
                <a:ea typeface="Cambria" panose="02040503050406030204" pitchFamily="18" charset="0"/>
              </a:rPr>
              <a:t>1.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брисање одредби које се односе на лица компетентна у области инклузивног образовања и васпитања и школе које су својим активностима постале примери добре праксе у спровођењу инклузивног образовања и васпитања; као и на лица обучених за превенцију и интервенцију у случају насиља, злостављања и занемаривања и других облика ризичног понашања и школе које су својим активностима постале примери добре праксе у спровођењу ових програма.</a:t>
            </a:r>
            <a:b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2. </a:t>
            </a:r>
            <a:r>
              <a:rPr lang="sr-Cyrl-RS" sz="2400" dirty="0">
                <a:latin typeface="Cambria" panose="02040503050406030204" pitchFamily="18" charset="0"/>
                <a:ea typeface="Cambria" panose="02040503050406030204" pitchFamily="18" charset="0"/>
              </a:rPr>
              <a:t>Смањен је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број ученика у одељењу на 28.</a:t>
            </a:r>
            <a:b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3. У пет чланова прописани су изузеци који се односе на образовање ученика у Средњој школи унутрашњих послова „Јаков Ненадовић” у Сремској Каменици.</a:t>
            </a:r>
            <a:b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R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b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	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4004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8F2842-121A-C877-AB2C-F7F5D085B2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83394"/>
            <a:ext cx="10515600" cy="549356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dirty="0"/>
              <a:t>4. </a:t>
            </a:r>
            <a:r>
              <a:rPr lang="ru-RU" dirty="0"/>
              <a:t>Измењен је члан о издавању исписнице, у коме је посебно прописано да уколико у току трајања васпитно-дисциплинског поступка ученик средње школе, родитељ, односно други законски заступник поднесе захтев да се ученик испише из школе, школа ће донети решење којим се издавање исписнице одлаже до окончања васпитно-дисциплинског поступка.</a:t>
            </a:r>
          </a:p>
          <a:p>
            <a:pPr marL="0" indent="0">
              <a:buNone/>
            </a:pPr>
            <a:r>
              <a:rPr lang="ru-RU" dirty="0"/>
              <a:t>5. Извршено је усклађивање одредаба које се односе на оцењивање, посебно на оцењивање владања, где је прописано да се владање ученика оцењује бројчано у току првог и другог полугодишта и утиче на општи успех и да се ученик се оцењује најмање два пута у полугодишту из владања.</a:t>
            </a:r>
          </a:p>
          <a:p>
            <a:pPr marL="0" indent="0">
              <a:buNone/>
            </a:pPr>
            <a:r>
              <a:rPr lang="ru-RU" dirty="0"/>
              <a:t>6. Одредба о ослобађању ученика од наставе физичког, односно физичког и здравственог васпитања усклађена је са одредбама Закона о основном образовању и васпитању.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228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B527B-D9E9-76E4-249E-1300E0BE5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071" y="1453415"/>
            <a:ext cx="10515600" cy="4716378"/>
          </a:xfrm>
        </p:spPr>
        <p:txBody>
          <a:bodyPr/>
          <a:lstStyle/>
          <a:p>
            <a:pPr marL="0" indent="0">
              <a:buNone/>
            </a:pPr>
            <a:r>
              <a:rPr lang="sr-Cyrl-RS" dirty="0"/>
              <a:t>7. </a:t>
            </a:r>
            <a:r>
              <a:rPr lang="ru-RU" dirty="0"/>
              <a:t>Одредба о државним и међународним испитивањима усклађена је са одредбама Закона о основном образовању и васпитању.</a:t>
            </a:r>
          </a:p>
          <a:p>
            <a:pPr marL="0" indent="0">
              <a:buNone/>
            </a:pPr>
            <a:r>
              <a:rPr lang="ru-RU" dirty="0"/>
              <a:t>8. Извршена су одређена усклађивања која се тичу матуре, уписа у високошколске установе изван области у којој је стекао образовање, провера усвојеност компетенција и општих стандарда постигнућа у складу са стандардом квалификација, померање матуре, одређена терминолошка усклађивања.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9524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785"/>
            <a:ext cx="3959258" cy="67872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2602" y="70785"/>
            <a:ext cx="3876487" cy="67872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3006" y="70784"/>
            <a:ext cx="4121583" cy="678721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2394408"/>
            <a:ext cx="3959258" cy="89554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991216" y="1811517"/>
            <a:ext cx="3959258" cy="20723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986503" y="5624574"/>
            <a:ext cx="3959258" cy="12334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979289" y="2775323"/>
            <a:ext cx="4137832" cy="10292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0" y="4239577"/>
            <a:ext cx="3968685" cy="61522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029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840" y="57776"/>
            <a:ext cx="5059096" cy="68002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7916" y="424206"/>
            <a:ext cx="5214200" cy="584424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15840" y="616584"/>
            <a:ext cx="5059096" cy="270165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9872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48DB85-709D-4D23-B9AA-B34D062B5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596" y="-94267"/>
            <a:ext cx="11227324" cy="6297104"/>
          </a:xfrm>
        </p:spPr>
        <p:txBody>
          <a:bodyPr>
            <a:noAutofit/>
          </a:bodyPr>
          <a:lstStyle/>
          <a:p>
            <a:pPr lvl="0"/>
            <a:br>
              <a:rPr lang="sr-Cyrl-R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br>
              <a:rPr lang="sr-Cyrl-R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br>
              <a:rPr lang="sr-Cyrl-R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ЗАКОН О ИЗМЕНАМА И ДОПУНАМА ЗАКОНА О ОСНОВНОМ ОБРАЗОВАЊУ И ВАСПИТАЊУ, 26. октобар 2023.	92/23 </a:t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r>
              <a:rPr lang="sr-Cyrl-RS" sz="2800" dirty="0">
                <a:latin typeface="Cambria" panose="02040503050406030204" pitchFamily="18" charset="0"/>
                <a:ea typeface="Cambria" panose="02040503050406030204" pitchFamily="18" charset="0"/>
              </a:rPr>
              <a:t>Доношењем Закона о основном образовању и васпитању, унапређује се примена појединих законских решења </a:t>
            </a:r>
            <a:r>
              <a:rPr lang="sr-Cyrl-RS" sz="2800" b="1" dirty="0">
                <a:latin typeface="Cambria" panose="02040503050406030204" pitchFamily="18" charset="0"/>
                <a:ea typeface="Cambria" panose="02040503050406030204" pitchFamily="18" charset="0"/>
              </a:rPr>
              <a:t>у циљу обезбеђивања и унапређивања квалитета, доступност и праведност основног образовања и васпитања.</a:t>
            </a:r>
            <a:br>
              <a:rPr lang="sr-Cyrl-RS" sz="2800" b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GB" sz="28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Cyrl-RS" sz="2800" dirty="0">
                <a:latin typeface="Cambria" panose="02040503050406030204" pitchFamily="18" charset="0"/>
                <a:ea typeface="Cambria" panose="02040503050406030204" pitchFamily="18" charset="0"/>
              </a:rPr>
              <a:t>Ступањем на снагу овог Закона </a:t>
            </a:r>
            <a:r>
              <a:rPr lang="sr-Cyrl-RS" sz="2800" b="1" dirty="0">
                <a:latin typeface="Cambria" panose="02040503050406030204" pitchFamily="18" charset="0"/>
                <a:ea typeface="Cambria" panose="02040503050406030204" pitchFamily="18" charset="0"/>
              </a:rPr>
              <a:t>врши се терминолошко усклађивање</a:t>
            </a:r>
            <a:r>
              <a:rPr lang="sr-Cyrl-RS" sz="2800" dirty="0">
                <a:latin typeface="Cambria" panose="02040503050406030204" pitchFamily="18" charset="0"/>
                <a:ea typeface="Cambria" panose="02040503050406030204" pitchFamily="18" charset="0"/>
              </a:rPr>
              <a:t> са Законом о основама система образовања и васпитања и допуна Закона о основном образовању и васпитању одредбама која се односе на институте који су прописани Законом о основама система образовања и васпитања.</a:t>
            </a:r>
            <a:b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885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0411" y="65988"/>
            <a:ext cx="8798556" cy="3150335"/>
          </a:xfrm>
        </p:spPr>
        <p:txBody>
          <a:bodyPr>
            <a:normAutofit/>
          </a:bodyPr>
          <a:lstStyle/>
          <a:p>
            <a:pPr marL="109728" indent="0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sr-Cyrl-RS" sz="4100" b="1" dirty="0">
                <a:latin typeface="Cambria" pitchFamily="18" charset="0"/>
                <a:ea typeface="Cambria" pitchFamily="18" charset="0"/>
                <a:cs typeface="Times New Roman" panose="02020603050405020304" pitchFamily="18" charset="0"/>
              </a:rPr>
              <a:t>ЦИЉ </a:t>
            </a:r>
          </a:p>
          <a:p>
            <a:pPr marL="109728" lvl="0" indent="0" algn="just">
              <a:spcBef>
                <a:spcPts val="400"/>
              </a:spcBef>
              <a:spcAft>
                <a:spcPts val="600"/>
              </a:spcAft>
              <a:buClr>
                <a:srgbClr val="6076B4"/>
              </a:buClr>
              <a:buSzPct val="68000"/>
              <a:buNone/>
              <a:defRPr/>
            </a:pPr>
            <a:r>
              <a:rPr lang="sr-Cyrl-RS" dirty="0">
                <a:latin typeface="Cambria" pitchFamily="18" charset="0"/>
                <a:ea typeface="Cambria" pitchFamily="18" charset="0"/>
              </a:rPr>
              <a:t>Упознавање са актуелностима у предшколском, основном и средњем образовању и васпитању и образовању одраслих;</a:t>
            </a:r>
          </a:p>
          <a:p>
            <a:pPr marL="109728" lvl="0" indent="0">
              <a:spcBef>
                <a:spcPts val="400"/>
              </a:spcBef>
              <a:buClr>
                <a:srgbClr val="6076B4"/>
              </a:buClr>
              <a:buSzPct val="68000"/>
              <a:buNone/>
              <a:defRPr/>
            </a:pPr>
            <a:endParaRPr lang="sr-Cyrl-RS" sz="3000" dirty="0">
              <a:solidFill>
                <a:prstClr val="black"/>
              </a:solidFill>
              <a:latin typeface="Cambria" pitchFamily="18" charset="0"/>
              <a:ea typeface="Cambria" pitchFamily="18" charset="0"/>
              <a:cs typeface="Times New Roman" panose="02020603050405020304" pitchFamily="18" charset="0"/>
            </a:endParaRPr>
          </a:p>
          <a:p>
            <a:pPr marL="966978" lvl="1" indent="-457200">
              <a:buSzPct val="100000"/>
              <a:defRPr/>
            </a:pPr>
            <a:endParaRPr lang="sr-Latn-RS" sz="2200" dirty="0">
              <a:latin typeface="Cambria" pitchFamily="18" charset="0"/>
              <a:ea typeface="Cambria" pitchFamily="18" charset="0"/>
              <a:cs typeface="Times New Roman" panose="02020603050405020304" pitchFamily="18" charset="0"/>
            </a:endParaRPr>
          </a:p>
          <a:p>
            <a:pPr marL="966978" lvl="1" indent="-457200">
              <a:buSzPct val="100000"/>
              <a:defRPr/>
            </a:pPr>
            <a:endParaRPr lang="sr-Latn-RS" sz="2200" dirty="0">
              <a:latin typeface="Cambria" pitchFamily="18" charset="0"/>
              <a:ea typeface="Cambria" pitchFamily="18" charset="0"/>
              <a:cs typeface="Times New Roman" panose="02020603050405020304" pitchFamily="18" charset="0"/>
            </a:endParaRPr>
          </a:p>
          <a:p>
            <a:pPr marL="966978" lvl="1" indent="-457200">
              <a:buSzPct val="100000"/>
              <a:defRPr/>
            </a:pPr>
            <a:endParaRPr lang="sr-Latn-RS" sz="2200" dirty="0">
              <a:latin typeface="Cambria" pitchFamily="18" charset="0"/>
              <a:ea typeface="Cambria" pitchFamily="18" charset="0"/>
              <a:cs typeface="Times New Roman" panose="02020603050405020304" pitchFamily="18" charset="0"/>
            </a:endParaRPr>
          </a:p>
          <a:p>
            <a:pPr marL="966978" lvl="1" indent="-457200">
              <a:buSzPct val="100000"/>
              <a:defRPr/>
            </a:pPr>
            <a:endParaRPr lang="sr-Cyrl-RS" sz="2200" dirty="0">
              <a:latin typeface="Cambria" pitchFamily="18" charset="0"/>
              <a:ea typeface="Cambria" pitchFamily="18" charset="0"/>
              <a:cs typeface="Times New Roman" panose="02020603050405020304" pitchFamily="18" charset="0"/>
            </a:endParaRPr>
          </a:p>
          <a:p>
            <a:pPr marL="109728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sr-Latn-RS" sz="2600" dirty="0">
              <a:latin typeface="Cambria" pitchFamily="18" charset="0"/>
              <a:ea typeface="Cambria" pitchFamily="18" charset="0"/>
              <a:cs typeface="Times New Roman" panose="02020603050405020304" pitchFamily="18" charset="0"/>
            </a:endParaRPr>
          </a:p>
          <a:p>
            <a:pPr marL="109728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sr-Latn-RS" sz="2600" dirty="0">
              <a:latin typeface="Cambria" pitchFamily="18" charset="0"/>
              <a:ea typeface="Cambria" pitchFamily="18" charset="0"/>
              <a:cs typeface="Times New Roman" panose="02020603050405020304" pitchFamily="18" charset="0"/>
            </a:endParaRPr>
          </a:p>
          <a:p>
            <a:pPr marL="109728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sr-Latn-RS" sz="2600" dirty="0">
              <a:latin typeface="Cambria" pitchFamily="18" charset="0"/>
              <a:ea typeface="Cambria" pitchFamily="18" charset="0"/>
              <a:cs typeface="Times New Roman" panose="02020603050405020304" pitchFamily="18" charset="0"/>
            </a:endParaRPr>
          </a:p>
          <a:p>
            <a:pPr marL="109728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sr-Cyrl-RS" sz="2600" dirty="0">
              <a:latin typeface="Cambria" pitchFamily="18" charset="0"/>
              <a:ea typeface="Cambria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NORA\Desktop\obuka 2018\obuka nora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88967" y="65988"/>
            <a:ext cx="2576507" cy="339543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690411" y="3067276"/>
            <a:ext cx="10454326" cy="293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lvl="0" eaLnBrk="1" fontAlgn="auto" hangingPunct="1">
              <a:spcBef>
                <a:spcPct val="20000"/>
              </a:spcBef>
              <a:spcAft>
                <a:spcPts val="0"/>
              </a:spcAft>
              <a:buSzPct val="100000"/>
              <a:defRPr/>
            </a:pPr>
            <a:r>
              <a:rPr lang="sr-Cyrl-RS" sz="2800" b="1" dirty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На крају предавања ћете:</a:t>
            </a:r>
          </a:p>
          <a:p>
            <a:pPr marL="452628" lvl="0" indent="-342900" algn="just">
              <a:spcBef>
                <a:spcPct val="20000"/>
              </a:spcBef>
              <a:buSzPct val="100000"/>
              <a:buFontTx/>
              <a:buChar char="-"/>
              <a:defRPr/>
            </a:pPr>
            <a:r>
              <a:rPr lang="sr-Cyrl-RS" sz="2800" dirty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лакше планирати даљу организацију посла;</a:t>
            </a:r>
          </a:p>
          <a:p>
            <a:pPr marL="452628" lvl="0" indent="-342900" algn="just">
              <a:spcBef>
                <a:spcPct val="20000"/>
              </a:spcBef>
              <a:buSzPct val="100000"/>
              <a:buFontTx/>
              <a:buChar char="-"/>
              <a:defRPr/>
            </a:pPr>
            <a:r>
              <a:rPr lang="sr-Cyrl-RS" sz="2800" dirty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лакше припремити и водити педагошку документацију;</a:t>
            </a:r>
          </a:p>
          <a:p>
            <a:pPr marL="452628" lvl="0" indent="-342900" algn="just">
              <a:spcBef>
                <a:spcPct val="20000"/>
              </a:spcBef>
              <a:buSzPct val="100000"/>
              <a:buFontTx/>
              <a:buChar char="-"/>
              <a:defRPr/>
            </a:pPr>
            <a:r>
              <a:rPr lang="sr-Cyrl-RS" sz="2800" dirty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унапредити рад установе у свим сегментима, кроз израду докумената који су засновани на претходно урађеној анализи.</a:t>
            </a:r>
          </a:p>
        </p:txBody>
      </p:sp>
    </p:spTree>
    <p:extLst>
      <p:ext uri="{BB962C8B-B14F-4D97-AF65-F5344CB8AC3E}">
        <p14:creationId xmlns:p14="http://schemas.microsoft.com/office/powerpoint/2010/main" val="33423246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48DB85-709D-4D23-B9AA-B34D062B5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43" y="560896"/>
            <a:ext cx="10897386" cy="6297104"/>
          </a:xfrm>
        </p:spPr>
        <p:txBody>
          <a:bodyPr>
            <a:noAutofit/>
          </a:bodyPr>
          <a:lstStyle/>
          <a:p>
            <a:pPr lvl="0"/>
            <a:br>
              <a:rPr lang="en-GB" sz="2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Изменама су обухваћене </a:t>
            </a:r>
            <a:r>
              <a:rPr lang="sr-Cyrl-RS" sz="2600" b="1" dirty="0">
                <a:latin typeface="Cambria" panose="02040503050406030204" pitchFamily="18" charset="0"/>
                <a:ea typeface="Cambria" panose="02040503050406030204" pitchFamily="18" charset="0"/>
              </a:rPr>
              <a:t>одредбе које се односе на школски програм, организацију образовно-васпитног рада, наставу, распоред и трајање часа, општи успех ученика и оцењивање владања ученика</a:t>
            </a: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b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GB" sz="2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Измене и допуне овог Закона, треба да доведу  до ефикаснијих решења која се односе на смањивање, односно престанак насиља у установама образовања и васпитања, те у вези са тим, између осталог, прецизиране су и одредбе које се </a:t>
            </a:r>
            <a:r>
              <a:rPr lang="sr-Cyrl-RS" sz="2600" b="1" dirty="0">
                <a:latin typeface="Cambria" panose="02040503050406030204" pitchFamily="18" charset="0"/>
                <a:ea typeface="Cambria" panose="02040503050406030204" pitchFamily="18" charset="0"/>
              </a:rPr>
              <a:t>односе на владање ученика и оцену из владања.</a:t>
            </a: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 У вези са изнетим, такође су измењене су и одредбе које се односе на бројчану оцену из владања.</a:t>
            </a:r>
            <a:b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GB" sz="2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Разлог за доношење овог Закона је и чињеница да се ова материја не може уредити подзаконским актом, те је доношење истог једини начин за решавање проблема.</a:t>
            </a:r>
            <a:br>
              <a:rPr lang="en-GB" sz="2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	</a:t>
            </a:r>
            <a:b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b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endParaRPr lang="en-US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5689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437" y="19627"/>
            <a:ext cx="5511487" cy="68383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8549" y="390760"/>
            <a:ext cx="6042749" cy="60961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9436" y="1687398"/>
            <a:ext cx="5398365" cy="95210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29435" y="2639506"/>
            <a:ext cx="5398365" cy="37707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29435" y="4560217"/>
            <a:ext cx="5454927" cy="107623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57715" y="6393731"/>
            <a:ext cx="5483209" cy="43520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958549" y="1842156"/>
            <a:ext cx="5966358" cy="4485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2406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48DB85-709D-4D23-B9AA-B34D062B5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059" y="461915"/>
            <a:ext cx="11604396" cy="6297104"/>
          </a:xfrm>
        </p:spPr>
        <p:txBody>
          <a:bodyPr>
            <a:noAutofit/>
          </a:bodyPr>
          <a:lstStyle/>
          <a:p>
            <a:pPr lvl="0"/>
            <a:br>
              <a:rPr lang="sr-Cyrl-R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br>
              <a:rPr lang="sr-Cyrl-R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br>
              <a:rPr lang="sr-Cyrl-R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ЗАКОН О ИЗМЕНАМА И ДОПУНАМА ЗАКОНА О УЏБЕНИЦИМА</a:t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26. октобар 2023. 92/23</a:t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r>
              <a:rPr lang="sr-Cyrl-RS" sz="2800" dirty="0">
                <a:latin typeface="Cambria" panose="02040503050406030204" pitchFamily="18" charset="0"/>
                <a:ea typeface="Cambria" panose="02040503050406030204" pitchFamily="18" charset="0"/>
              </a:rPr>
              <a:t>Доношењем Закона о изменама и допунама Закона о уџбеницима </a:t>
            </a:r>
            <a:br>
              <a:rPr lang="sr-Cyrl-RS" sz="28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Cyrl-RS" sz="2800" dirty="0">
                <a:latin typeface="Cambria" panose="02040503050406030204" pitchFamily="18" charset="0"/>
                <a:ea typeface="Cambria" panose="02040503050406030204" pitchFamily="18" charset="0"/>
              </a:rPr>
              <a:t>унапређује се примена појединих законских решења у смислу </a:t>
            </a:r>
            <a:r>
              <a:rPr lang="sr-Cyrl-RS" sz="2800" b="1" dirty="0">
                <a:latin typeface="Cambria" panose="02040503050406030204" pitchFamily="18" charset="0"/>
                <a:ea typeface="Cambria" panose="02040503050406030204" pitchFamily="18" charset="0"/>
              </a:rPr>
              <a:t>подршке остваривању прописаних циљева образовања и васпитања и то развијања личног и националног идентитета, развијања свести и осећања припадности Републици Србији, поштовања и неговања српског језика и матерњег језика, традиције и културе српског народа и националних мањина на простору Републике Србије</a:t>
            </a:r>
            <a:r>
              <a:rPr lang="sr-Cyrl-RS" sz="28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br>
              <a:rPr lang="en-GB" sz="28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sr-Cyrl-RS" sz="28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Cyrl-RS" sz="2800" dirty="0">
                <a:latin typeface="Cambria" panose="02040503050406030204" pitchFamily="18" charset="0"/>
                <a:ea typeface="Cambria" panose="02040503050406030204" pitchFamily="18" charset="0"/>
              </a:rPr>
              <a:t>Такође, овим Законом развија се и интеркултуралност, поштовање и очување националне и светске културне баштине, нарочито у делу обезбеђивања уџбеника и других наставних средстава за ученике, а у циљу обезбеђивања и унапређивања квалитета, доступности и праведности система образовања и васпитања.</a:t>
            </a:r>
            <a:br>
              <a:rPr lang="en-GB" sz="28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br>
              <a:rPr lang="en-GB" sz="28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	</a:t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6772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48DB85-709D-4D23-B9AA-B34D062B5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889" y="754145"/>
            <a:ext cx="11236751" cy="6278252"/>
          </a:xfrm>
        </p:spPr>
        <p:txBody>
          <a:bodyPr>
            <a:noAutofit/>
          </a:bodyPr>
          <a:lstStyle/>
          <a:p>
            <a:pPr lvl="0"/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Овим изменама обухваћене су одредбе које се односе на </a:t>
            </a:r>
            <a:r>
              <a:rPr lang="sr-Cyrl-RS" sz="2600" b="1" dirty="0">
                <a:latin typeface="Cambria" panose="02040503050406030204" pitchFamily="18" charset="0"/>
                <a:ea typeface="Cambria" panose="02040503050406030204" pitchFamily="18" charset="0"/>
              </a:rPr>
              <a:t>увођење обавезног наставног средства, односно националне читанке</a:t>
            </a: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, као и оквир садржаја, затим процес припреме, укључујући и формирање ауторског тима и рецензентске комисије, надаље процес одобравања националне читанке и обезбеђивање средстава за финансирање набавке националне читанке. </a:t>
            </a:r>
            <a:b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GB" sz="2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Осим наведеног, Закон о изменама и допунама Закона о уџбеницима обухвата и одредбе које се односе на </a:t>
            </a:r>
            <a:r>
              <a:rPr lang="sr-Cyrl-RS" sz="2600" b="1" dirty="0">
                <a:latin typeface="Cambria" panose="02040503050406030204" pitchFamily="18" charset="0"/>
                <a:ea typeface="Cambria" panose="02040503050406030204" pitchFamily="18" charset="0"/>
              </a:rPr>
              <a:t>обезбеђивање бесплатних уџбеника </a:t>
            </a: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за ученике, установе и полазнике, као и одредбе које се односе на начин обезбеђивања средстава за нискотиражне уџбенике.</a:t>
            </a:r>
            <a:b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GB" sz="2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Све наведено, а посебно питање нискотиражних уџбеника не би било могуће решити без доношења измена и допуна Закона, имајући у виду да ову материју није могуће уредити подзаконским актом, што је уједно и разлог који доношење закона чини јединим начином за решавање проблема.</a:t>
            </a:r>
            <a:br>
              <a:rPr lang="en-GB" sz="2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b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b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endParaRPr lang="en-US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8777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54089"/>
            <a:ext cx="3912124" cy="68039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4237" y="54089"/>
            <a:ext cx="4071669" cy="6803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9054" y="54089"/>
            <a:ext cx="3914390" cy="680391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" y="2208230"/>
            <a:ext cx="3912123" cy="27031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54237" y="1310326"/>
            <a:ext cx="4071669" cy="266778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8125907" y="3074709"/>
            <a:ext cx="3987538" cy="378329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345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802" y="116206"/>
            <a:ext cx="5215390" cy="66853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4824" y="80882"/>
            <a:ext cx="4888232" cy="672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6090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198" y="66989"/>
            <a:ext cx="5011470" cy="6708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9431" y="2177592"/>
            <a:ext cx="5583611" cy="198885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97478" y="2375555"/>
            <a:ext cx="4888922" cy="295058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4312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5C3201B-8A06-48F8-B919-54E23D09BD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5302" y="163773"/>
            <a:ext cx="11217349" cy="658386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600" b="1" dirty="0">
                <a:latin typeface="Cambria" pitchFamily="18" charset="0"/>
                <a:ea typeface="Cambria" pitchFamily="18" charset="0"/>
              </a:rPr>
              <a:t>Смернице за организацију и реализацију образовно – васпитног рада у школској 2023/2024. години</a:t>
            </a:r>
          </a:p>
          <a:p>
            <a:pPr marL="0" indent="0" algn="ctr">
              <a:buNone/>
            </a:pPr>
            <a:endParaRPr lang="ru-RU" sz="3200" b="1" cap="all" dirty="0">
              <a:latin typeface="Cambria" pitchFamily="18" charset="0"/>
              <a:ea typeface="Cambria" pitchFamily="18" charset="0"/>
            </a:endParaRPr>
          </a:p>
          <a:p>
            <a:pPr algn="just"/>
            <a:r>
              <a:rPr lang="ru-RU" dirty="0">
                <a:latin typeface="Cambria" pitchFamily="18" charset="0"/>
                <a:ea typeface="Cambria" pitchFamily="18" charset="0"/>
              </a:rPr>
              <a:t>Ближе </a:t>
            </a:r>
            <a:r>
              <a:rPr lang="ru-RU" b="1" dirty="0">
                <a:latin typeface="Cambria" pitchFamily="18" charset="0"/>
                <a:ea typeface="Cambria" pitchFamily="18" charset="0"/>
              </a:rPr>
              <a:t>уређују начин планирања, организовања и остваривања образовно-васпитног рада школе, са нагласком на остале облике образовно-васпитног рада и унапређивање васпитног рада са ученицима.</a:t>
            </a:r>
          </a:p>
          <a:p>
            <a:pPr algn="just"/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Заједнички циљ Смерница jе организација активности чијом ће се реализацијом и активним укључивањем ученика допринети првенствено </a:t>
            </a:r>
            <a:r>
              <a:rPr lang="sr-Cyrl-RS" b="1" dirty="0">
                <a:latin typeface="Cambria" panose="02040503050406030204" pitchFamily="18" charset="0"/>
                <a:ea typeface="Cambria" panose="02040503050406030204" pitchFamily="18" charset="0"/>
              </a:rPr>
              <a:t>развоју позитивних људских вредности код ученика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, као и унапређивању </a:t>
            </a:r>
            <a:r>
              <a:rPr lang="sr-Cyrl-RS" b="1" dirty="0">
                <a:latin typeface="Cambria" panose="02040503050406030204" pitchFamily="18" charset="0"/>
                <a:ea typeface="Cambria" panose="02040503050406030204" pitchFamily="18" charset="0"/>
              </a:rPr>
              <a:t>односа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RS" b="1" dirty="0">
                <a:latin typeface="Cambria" panose="02040503050406030204" pitchFamily="18" charset="0"/>
                <a:ea typeface="Cambria" panose="02040503050406030204" pitchFamily="18" charset="0"/>
              </a:rPr>
              <a:t>заснованих на међусобном поштовању, сарадњи и солидарности 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уз</a:t>
            </a:r>
            <a:r>
              <a:rPr lang="sr-Cyrl-RS" b="1" dirty="0">
                <a:latin typeface="Cambria" panose="02040503050406030204" pitchFamily="18" charset="0"/>
                <a:ea typeface="Cambria" panose="02040503050406030204" pitchFamily="18" charset="0"/>
              </a:rPr>
              <a:t> уважавање различитости.</a:t>
            </a:r>
            <a:endParaRPr lang="sr-Latn-RS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sr-Cyrl-RS" b="1" dirty="0">
                <a:latin typeface="Cambria" panose="02040503050406030204" pitchFamily="18" charset="0"/>
                <a:ea typeface="Cambria" panose="02040503050406030204" pitchFamily="18" charset="0"/>
              </a:rPr>
              <a:t>У недељи 13-17.11. попуњавање Упитника на ову тему</a:t>
            </a:r>
            <a:endParaRPr lang="en-US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7210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5C3201B-8A06-48F8-B919-54E23D09BD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0484" y="630622"/>
            <a:ext cx="11313042" cy="61170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r-Cyrl-RS" sz="4000" b="1" dirty="0">
                <a:latin typeface="Cambria" pitchFamily="18" charset="0"/>
                <a:ea typeface="Cambria" pitchFamily="18" charset="0"/>
              </a:rPr>
              <a:t>ИНТЕРНЕТ СТРАНИЦА ШКОЛА </a:t>
            </a:r>
            <a:endParaRPr lang="sr-Latn-RS" sz="4000" b="1" dirty="0">
              <a:latin typeface="Cambria" pitchFamily="18" charset="0"/>
              <a:ea typeface="Cambria" pitchFamily="18" charset="0"/>
            </a:endParaRPr>
          </a:p>
          <a:p>
            <a:pPr marL="0" indent="0" algn="ctr">
              <a:buNone/>
            </a:pPr>
            <a:endParaRPr lang="sr-Cyrl-RS" sz="2000" b="1" dirty="0">
              <a:latin typeface="Cambria" pitchFamily="18" charset="0"/>
              <a:ea typeface="Cambria" pitchFamily="18" charset="0"/>
            </a:endParaRPr>
          </a:p>
          <a:p>
            <a:pPr marL="0" indent="0" algn="just">
              <a:buNone/>
            </a:pPr>
            <a:r>
              <a:rPr lang="sr-Cyrl-RS" sz="3200" b="1" dirty="0">
                <a:latin typeface="Cambria" pitchFamily="18" charset="0"/>
                <a:ea typeface="Cambria" pitchFamily="18" charset="0"/>
              </a:rPr>
              <a:t>ЧЛАН 52. </a:t>
            </a:r>
          </a:p>
          <a:p>
            <a:pPr marL="0" indent="0" algn="just">
              <a:buNone/>
            </a:pPr>
            <a:r>
              <a:rPr lang="sr-Cyrl-RS" sz="3200" b="1" dirty="0">
                <a:latin typeface="Cambria" pitchFamily="18" charset="0"/>
                <a:ea typeface="Cambria" pitchFamily="18" charset="0"/>
              </a:rPr>
              <a:t>ЗАКОНА О ОСНОВОМ ОБРАЗОВАЊУ И ВАСПИТАЊУ</a:t>
            </a:r>
          </a:p>
          <a:p>
            <a:pPr marL="0" indent="0" algn="just">
              <a:buNone/>
            </a:pPr>
            <a:r>
              <a:rPr lang="ru-RU" sz="3200" b="1" dirty="0">
                <a:latin typeface="Cambria" pitchFamily="18" charset="0"/>
                <a:ea typeface="Cambria" pitchFamily="18" charset="0"/>
              </a:rPr>
              <a:t>Школа је дужна да има своју интернет страну.</a:t>
            </a:r>
            <a:endParaRPr lang="sr-Cyrl-RS" sz="3200" b="1" dirty="0">
              <a:latin typeface="Cambria" pitchFamily="18" charset="0"/>
              <a:ea typeface="Cambria" pitchFamily="18" charset="0"/>
            </a:endParaRPr>
          </a:p>
          <a:p>
            <a:pPr marL="0" indent="0" algn="ctr">
              <a:buNone/>
            </a:pPr>
            <a:endParaRPr lang="en-US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98" y="4040372"/>
            <a:ext cx="11797128" cy="166931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0795071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5C3201B-8A06-48F8-B919-54E23D09BD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6855" y="1387366"/>
            <a:ext cx="11000095" cy="5272742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endParaRPr lang="sr-Cyrl-RS" sz="4400" dirty="0">
              <a:latin typeface="Cambria" pitchFamily="18" charset="0"/>
              <a:ea typeface="Cambria" pitchFamily="18" charset="0"/>
            </a:endParaRPr>
          </a:p>
          <a:p>
            <a:pPr algn="just"/>
            <a:r>
              <a:rPr lang="sr-Latn-RS" sz="4400" dirty="0">
                <a:latin typeface="Cambria" pitchFamily="18" charset="0"/>
                <a:ea typeface="Cambria" pitchFamily="18" charset="0"/>
              </a:rPr>
              <a:t>Дописом министра просвете, науке и технолошког развоја број: </a:t>
            </a:r>
            <a:r>
              <a:rPr lang="sr-Latn-RS" sz="4400" b="1" dirty="0">
                <a:latin typeface="Cambria" pitchFamily="18" charset="0"/>
                <a:ea typeface="Cambria" pitchFamily="18" charset="0"/>
              </a:rPr>
              <a:t>030-03-7/2020-19, од 01.02.2021. године, предшколске установе </a:t>
            </a:r>
            <a:r>
              <a:rPr lang="sr-Cyrl-RS" sz="4400" b="1" dirty="0">
                <a:latin typeface="Cambria" pitchFamily="18" charset="0"/>
                <a:ea typeface="Cambria" pitchFamily="18" charset="0"/>
              </a:rPr>
              <a:t>и основне школе </a:t>
            </a:r>
            <a:r>
              <a:rPr lang="sr-Latn-RS" sz="4400" b="1" dirty="0">
                <a:latin typeface="Cambria" pitchFamily="18" charset="0"/>
                <a:ea typeface="Cambria" pitchFamily="18" charset="0"/>
              </a:rPr>
              <a:t>су обавештене о обавези да од 22. фебруара 2021. године започну процес уноса података у Јединствени информациони систем просвете</a:t>
            </a:r>
            <a:r>
              <a:rPr lang="sr-Cyrl-RS" sz="4400" b="1" dirty="0">
                <a:latin typeface="Cambria" pitchFamily="18" charset="0"/>
                <a:ea typeface="Cambria" pitchFamily="18" charset="0"/>
              </a:rPr>
              <a:t>.</a:t>
            </a:r>
            <a:endParaRPr lang="en-US" sz="4400" b="1" dirty="0">
              <a:latin typeface="Cambria" pitchFamily="18" charset="0"/>
              <a:ea typeface="Cambria" pitchFamily="18" charset="0"/>
            </a:endParaRPr>
          </a:p>
          <a:p>
            <a:pPr algn="just"/>
            <a:r>
              <a:rPr lang="sr-Cyrl-RS" sz="4400" b="1" dirty="0">
                <a:latin typeface="Cambria" pitchFamily="18" charset="0"/>
                <a:ea typeface="Cambria" pitchFamily="18" charset="0"/>
              </a:rPr>
              <a:t>У складу са датим инструкцијама велики број установа унео је наведене податке по регистрима, на чему им се захваљујемо.</a:t>
            </a:r>
            <a:endParaRPr lang="en-US" sz="4400" b="1" dirty="0">
              <a:latin typeface="Cambria" pitchFamily="18" charset="0"/>
              <a:ea typeface="Cambria" pitchFamily="18" charset="0"/>
            </a:endParaRPr>
          </a:p>
          <a:p>
            <a:pPr algn="just"/>
            <a:r>
              <a:rPr lang="sr-Latn-CS" sz="4400" dirty="0">
                <a:latin typeface="Cambria" pitchFamily="18" charset="0"/>
                <a:ea typeface="Cambria" pitchFamily="18" charset="0"/>
              </a:rPr>
              <a:t>Имајући у виду законом прописане обавезе установа у погледу уноса тражених података у ЈИСП, </a:t>
            </a:r>
            <a:r>
              <a:rPr lang="sr-Cyrl-RS" sz="4400" dirty="0">
                <a:latin typeface="Cambria" pitchFamily="18" charset="0"/>
                <a:ea typeface="Cambria" pitchFamily="18" charset="0"/>
              </a:rPr>
              <a:t>молимо</a:t>
            </a:r>
            <a:r>
              <a:rPr lang="sr-Latn-CS" sz="4400" dirty="0">
                <a:latin typeface="Cambria" pitchFamily="18" charset="0"/>
                <a:ea typeface="Cambria" pitchFamily="18" charset="0"/>
              </a:rPr>
              <a:t> установ</a:t>
            </a:r>
            <a:r>
              <a:rPr lang="sr-Cyrl-RS" sz="4400" dirty="0">
                <a:latin typeface="Cambria" pitchFamily="18" charset="0"/>
                <a:ea typeface="Cambria" pitchFamily="18" charset="0"/>
              </a:rPr>
              <a:t>е које</a:t>
            </a:r>
            <a:r>
              <a:rPr lang="sr-Latn-CS" sz="4400" dirty="0">
                <a:latin typeface="Cambria" pitchFamily="18" charset="0"/>
                <a:ea typeface="Cambria" pitchFamily="18" charset="0"/>
              </a:rPr>
              <a:t> </a:t>
            </a:r>
            <a:r>
              <a:rPr lang="sr-Cyrl-RS" sz="4400" b="1" dirty="0">
                <a:latin typeface="Cambria" pitchFamily="18" charset="0"/>
                <a:ea typeface="Cambria" pitchFamily="18" charset="0"/>
              </a:rPr>
              <a:t>још увек </a:t>
            </a:r>
            <a:r>
              <a:rPr lang="sr-Latn-CS" sz="4400" b="1" dirty="0">
                <a:latin typeface="Cambria" pitchFamily="18" charset="0"/>
                <a:ea typeface="Cambria" pitchFamily="18" charset="0"/>
              </a:rPr>
              <a:t>ни</a:t>
            </a:r>
            <a:r>
              <a:rPr lang="sr-Cyrl-RS" sz="4400" b="1" dirty="0">
                <a:latin typeface="Cambria" pitchFamily="18" charset="0"/>
                <a:ea typeface="Cambria" pitchFamily="18" charset="0"/>
              </a:rPr>
              <a:t>су</a:t>
            </a:r>
            <a:r>
              <a:rPr lang="sr-Latn-CS" sz="4400" b="1" dirty="0">
                <a:latin typeface="Cambria" pitchFamily="18" charset="0"/>
                <a:ea typeface="Cambria" pitchFamily="18" charset="0"/>
              </a:rPr>
              <a:t> изврш</a:t>
            </a:r>
            <a:r>
              <a:rPr lang="sr-Cyrl-RS" sz="4400" b="1" dirty="0">
                <a:latin typeface="Cambria" pitchFamily="18" charset="0"/>
                <a:ea typeface="Cambria" pitchFamily="18" charset="0"/>
              </a:rPr>
              <a:t>иле</a:t>
            </a:r>
            <a:r>
              <a:rPr lang="sr-Latn-CS" sz="4400" b="1" dirty="0">
                <a:latin typeface="Cambria" pitchFamily="18" charset="0"/>
                <a:ea typeface="Cambria" pitchFamily="18" charset="0"/>
              </a:rPr>
              <a:t> унос тражених података</a:t>
            </a:r>
            <a:r>
              <a:rPr lang="sr-Cyrl-RS" sz="4400" b="1" dirty="0">
                <a:latin typeface="Cambria" pitchFamily="18" charset="0"/>
                <a:ea typeface="Cambria" pitchFamily="18" charset="0"/>
              </a:rPr>
              <a:t> (Регистар запослених, Регистар деце/ученика, ...).</a:t>
            </a:r>
            <a:endParaRPr lang="en-US" sz="4400" dirty="0">
              <a:latin typeface="Cambria" pitchFamily="18" charset="0"/>
              <a:ea typeface="Cambria" pitchFamily="18" charset="0"/>
            </a:endParaRPr>
          </a:p>
          <a:p>
            <a:pPr algn="just"/>
            <a:endParaRPr lang="sr-Cyrl-RS" sz="3300" dirty="0">
              <a:latin typeface="Cambria" pitchFamily="18" charset="0"/>
              <a:ea typeface="Cambria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sr-Cyrl-RS" sz="2400" dirty="0"/>
          </a:p>
          <a:p>
            <a:pPr algn="just"/>
            <a:endParaRPr lang="sr-Cyrl-RS" sz="2400" dirty="0"/>
          </a:p>
          <a:p>
            <a:pPr algn="just"/>
            <a:endParaRPr lang="sr-Cyrl-RS" sz="2400" dirty="0"/>
          </a:p>
          <a:p>
            <a:pPr algn="just"/>
            <a:endParaRPr lang="sr-Cyrl-RS" sz="2400" dirty="0"/>
          </a:p>
          <a:p>
            <a:pPr algn="just">
              <a:buFont typeface="Wingdings" panose="05000000000000000000" pitchFamily="2" charset="2"/>
              <a:buChar char="ü"/>
            </a:pPr>
            <a:endParaRPr lang="ru-RU" sz="2400" b="1" i="1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D30DE92-62FB-4D60-A137-E1C889AF1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9109" y="0"/>
            <a:ext cx="10325793" cy="670682"/>
          </a:xfrm>
        </p:spPr>
        <p:txBody>
          <a:bodyPr>
            <a:noAutofit/>
          </a:bodyPr>
          <a:lstStyle/>
          <a:p>
            <a:pPr algn="ctr"/>
            <a:br>
              <a:rPr lang="sr-Cyrl-R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ЈИСП – унос података од стране школа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773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48DB85-709D-4D23-B9AA-B34D062B5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666" y="2251975"/>
            <a:ext cx="11934334" cy="1325563"/>
          </a:xfrm>
        </p:spPr>
        <p:txBody>
          <a:bodyPr>
            <a:noAutofit/>
          </a:bodyPr>
          <a:lstStyle/>
          <a:p>
            <a:pPr algn="ctr"/>
            <a:r>
              <a:rPr lang="sr-Cyrl-R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ИЗМЕНЕ ЗАКОНА У ОБЛАСТИ ОБРАЗОВАЊА И ВАСПИТАЊА</a:t>
            </a:r>
            <a:br>
              <a:rPr lang="sr-Cyrl-R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br>
              <a:rPr lang="sr-Cyrl-R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br>
              <a:rPr lang="sr-Cyrl-R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ЗАКОН О ИЗМЕНАМА И ДОПУНАМА ЗАКОНА О ОСНОВАМА СИСТЕМА ОБРАЗОВАЊА И ВАСПИТАЊА, 26. октобар 2023.	92/23	</a:t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ЗАКОН О ИЗМЕНАМА И ДОПУНАМА ЗАКОНА О СРЕДЊЕМ ОБРАЗОВАЊУ И ВАСПИТАЊУ, 26. октобар 2023.	92/23	</a:t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ЗАКОН О ИЗМЕНАМА И ДОПУНАМА ЗАКОНА О ОСНОВНОМ ОБРАЗОВАЊУ И ВАСПИТАЊУ, 26. октобар 2023.	92/23</a:t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ЗАКОН О ИЗМЕНАМА И ДОПУНАМА ЗАКОНА О УЏБЕНИЦИМА</a:t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26. октобар 2023. 92/23	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3994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5C3201B-8A06-48F8-B919-54E23D09BD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28" y="819806"/>
            <a:ext cx="11000095" cy="5644055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sr-Latn-CS" sz="4400" dirty="0">
                <a:latin typeface="Cambria" pitchFamily="18" charset="0"/>
                <a:ea typeface="Cambria" pitchFamily="18" charset="0"/>
              </a:rPr>
              <a:t>Подсећамо Вас да је чланом 126. став 4. тачка 12) Закона о основама система образовања и васпитања („Службени гласник РС“ бр. 88/17, 27/18 – др. закон, 10/19 и 6/20) између осталог, прописана </a:t>
            </a:r>
            <a:r>
              <a:rPr lang="sr-Latn-CS" sz="4400" b="1" dirty="0">
                <a:latin typeface="Cambria" pitchFamily="18" charset="0"/>
                <a:ea typeface="Cambria" pitchFamily="18" charset="0"/>
              </a:rPr>
              <a:t>надлежност и одговорност директора установе</a:t>
            </a:r>
            <a:r>
              <a:rPr lang="sr-Latn-CS" sz="4400" dirty="0">
                <a:latin typeface="Cambria" pitchFamily="18" charset="0"/>
                <a:ea typeface="Cambria" pitchFamily="18" charset="0"/>
              </a:rPr>
              <a:t> </a:t>
            </a:r>
            <a:r>
              <a:rPr lang="sr-Latn-CS" sz="4400" b="1" dirty="0">
                <a:latin typeface="Cambria" pitchFamily="18" charset="0"/>
                <a:ea typeface="Cambria" pitchFamily="18" charset="0"/>
              </a:rPr>
              <a:t>за благовремен и тачан унос и одржавање ажурности базе података о установи у оквиру јединственог информационог система просвете</a:t>
            </a:r>
            <a:r>
              <a:rPr lang="sr-Latn-CS" sz="4400" dirty="0">
                <a:latin typeface="Cambria" pitchFamily="18" charset="0"/>
                <a:ea typeface="Cambria" pitchFamily="18" charset="0"/>
              </a:rPr>
              <a:t>, а чланом 193. Закона прописане су </a:t>
            </a:r>
            <a:r>
              <a:rPr lang="sr-Latn-CS" sz="4400" b="1" dirty="0">
                <a:latin typeface="Cambria" pitchFamily="18" charset="0"/>
                <a:ea typeface="Cambria" pitchFamily="18" charset="0"/>
              </a:rPr>
              <a:t>казнене одредбе</a:t>
            </a:r>
            <a:r>
              <a:rPr lang="sr-Latn-CS" sz="4400" dirty="0">
                <a:latin typeface="Cambria" pitchFamily="18" charset="0"/>
                <a:ea typeface="Cambria" pitchFamily="18" charset="0"/>
              </a:rPr>
              <a:t> за прекршај који учини физичко лице (запослени), односно правно лице (установа) у вези са обавезом благовременог уноса, достављања, ажурирања података и начина њиховог коришћења у оквиру прописаних регистара.</a:t>
            </a:r>
            <a:endParaRPr lang="sr-Cyrl-RS" sz="4400" dirty="0">
              <a:latin typeface="Cambria" pitchFamily="18" charset="0"/>
              <a:ea typeface="Cambria" pitchFamily="18" charset="0"/>
            </a:endParaRPr>
          </a:p>
          <a:p>
            <a:pPr algn="just"/>
            <a:endParaRPr lang="sr-Cyrl-RS" sz="4400" dirty="0">
              <a:latin typeface="Cambria" pitchFamily="18" charset="0"/>
              <a:ea typeface="Cambria" pitchFamily="18" charset="0"/>
            </a:endParaRPr>
          </a:p>
          <a:p>
            <a:pPr algn="just"/>
            <a:r>
              <a:rPr lang="ru-RU" sz="4400" dirty="0">
                <a:latin typeface="Cambria" pitchFamily="18" charset="0"/>
                <a:ea typeface="Cambria" pitchFamily="18" charset="0"/>
              </a:rPr>
              <a:t>Тим за подршку:       </a:t>
            </a:r>
            <a:r>
              <a:rPr lang="ru-RU" sz="5100" dirty="0">
                <a:latin typeface="Cambria" pitchFamily="18" charset="0"/>
                <a:ea typeface="Cambria" pitchFamily="18" charset="0"/>
                <a:hlinkClick r:id="rId2"/>
              </a:rPr>
              <a:t>podrska.jisp@mpn.gov.rs</a:t>
            </a:r>
            <a:r>
              <a:rPr lang="ru-RU" sz="5100" dirty="0">
                <a:latin typeface="Cambria" pitchFamily="18" charset="0"/>
                <a:ea typeface="Cambria" pitchFamily="18" charset="0"/>
              </a:rPr>
              <a:t> </a:t>
            </a:r>
          </a:p>
          <a:p>
            <a:pPr algn="just"/>
            <a:endParaRPr lang="sr-Cyrl-RS" sz="3300" dirty="0">
              <a:latin typeface="Cambria" pitchFamily="18" charset="0"/>
              <a:ea typeface="Cambria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sr-Cyrl-RS" sz="2400" dirty="0"/>
          </a:p>
          <a:p>
            <a:pPr algn="just"/>
            <a:endParaRPr lang="sr-Cyrl-RS" sz="2400" dirty="0"/>
          </a:p>
          <a:p>
            <a:pPr algn="just"/>
            <a:endParaRPr lang="sr-Cyrl-RS" sz="2400" dirty="0"/>
          </a:p>
          <a:p>
            <a:pPr algn="just"/>
            <a:endParaRPr lang="sr-Cyrl-RS" sz="2400" dirty="0"/>
          </a:p>
          <a:p>
            <a:pPr algn="just">
              <a:buFont typeface="Wingdings" panose="05000000000000000000" pitchFamily="2" charset="2"/>
              <a:buChar char="ü"/>
            </a:pP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26814395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5C3201B-8A06-48F8-B919-54E23D09BD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527" y="201540"/>
            <a:ext cx="11458433" cy="6417623"/>
          </a:xfrm>
        </p:spPr>
        <p:txBody>
          <a:bodyPr>
            <a:normAutofit fontScale="92500" lnSpcReduction="10000"/>
          </a:bodyPr>
          <a:lstStyle/>
          <a:p>
            <a:pPr marL="0" lvl="0" indent="0" algn="ctr">
              <a:buNone/>
            </a:pPr>
            <a:r>
              <a:rPr lang="ru-RU" sz="3200" b="1" dirty="0">
                <a:latin typeface="Cambria" pitchFamily="18" charset="0"/>
                <a:ea typeface="Cambria" pitchFamily="18" charset="0"/>
              </a:rPr>
              <a:t>УНОС ПОДАТАКА У РЕГИСТАР УСТАНОВА И РЕГИСТАР ЗАПОСЛЕНИХ У ЈИСП</a:t>
            </a:r>
            <a:r>
              <a:rPr lang="sr-Cyrl-RS" sz="3200" b="1" dirty="0">
                <a:latin typeface="Cambria" pitchFamily="18" charset="0"/>
                <a:ea typeface="Cambria" pitchFamily="18" charset="0"/>
              </a:rPr>
              <a:t> </a:t>
            </a:r>
            <a:endParaRPr lang="en-US" sz="3200" b="1" dirty="0">
              <a:latin typeface="Cambria" pitchFamily="18" charset="0"/>
              <a:ea typeface="Cambria" pitchFamily="18" charset="0"/>
            </a:endParaRPr>
          </a:p>
          <a:p>
            <a:pPr marL="0" lvl="0" indent="0" algn="ctr">
              <a:buNone/>
            </a:pPr>
            <a:endParaRPr lang="ru-RU" sz="2400" b="1" dirty="0">
              <a:latin typeface="Cambria" pitchFamily="18" charset="0"/>
              <a:ea typeface="Cambria" pitchFamily="18" charset="0"/>
            </a:endParaRPr>
          </a:p>
          <a:p>
            <a:pPr marL="0" lvl="0" indent="0" algn="just">
              <a:buNone/>
            </a:pPr>
            <a:r>
              <a:rPr lang="ru-RU" sz="3200" dirty="0">
                <a:latin typeface="Cambria" pitchFamily="18" charset="0"/>
                <a:ea typeface="Cambria" pitchFamily="18" charset="0"/>
              </a:rPr>
              <a:t>Полазећи од значаја успостављања и обезбеђивања пуне функционалности ЈИСП-а, обавештавамо </a:t>
            </a:r>
            <a:r>
              <a:rPr lang="sr-Cyrl-RS" sz="3200" dirty="0">
                <a:latin typeface="Cambria" pitchFamily="18" charset="0"/>
                <a:ea typeface="Cambria" pitchFamily="18" charset="0"/>
              </a:rPr>
              <a:t>вас </a:t>
            </a:r>
            <a:r>
              <a:rPr lang="ru-RU" sz="3200" dirty="0">
                <a:latin typeface="Cambria" pitchFamily="18" charset="0"/>
                <a:ea typeface="Cambria" pitchFamily="18" charset="0"/>
              </a:rPr>
              <a:t>да ће од половине марта 2022. године јавности бити доступан нови </a:t>
            </a:r>
            <a:r>
              <a:rPr lang="ru-RU" sz="3200" b="1" dirty="0">
                <a:latin typeface="Cambria" pitchFamily="18" charset="0"/>
                <a:ea typeface="Cambria" pitchFamily="18" charset="0"/>
              </a:rPr>
              <a:t>Портал отворених података. </a:t>
            </a:r>
          </a:p>
          <a:p>
            <a:pPr marL="0" lvl="0" indent="0" algn="just">
              <a:buNone/>
            </a:pPr>
            <a:endParaRPr lang="en-US" sz="1600" dirty="0">
              <a:latin typeface="Cambria" pitchFamily="18" charset="0"/>
              <a:ea typeface="Cambria" pitchFamily="18" charset="0"/>
            </a:endParaRPr>
          </a:p>
          <a:p>
            <a:pPr marL="0" lvl="0" indent="0" algn="just">
              <a:buNone/>
            </a:pPr>
            <a:r>
              <a:rPr lang="ru-RU" sz="3200" dirty="0">
                <a:latin typeface="Cambria" pitchFamily="18" charset="0"/>
                <a:ea typeface="Cambria" pitchFamily="18" charset="0"/>
              </a:rPr>
              <a:t>Сви подаци и статистички извештаји који ће бити јавно доступни засновани су на подацима из ЈИСП-а </a:t>
            </a:r>
            <a:r>
              <a:rPr lang="ru-RU" sz="3200" b="1" dirty="0">
                <a:latin typeface="Cambria" pitchFamily="18" charset="0"/>
                <a:ea typeface="Cambria" pitchFamily="18" charset="0"/>
              </a:rPr>
              <a:t>те је неопходно да до половине марта установе унесу све захтеване податке у оквиру прописаних регистара у ЈИСП-у. </a:t>
            </a:r>
            <a:endParaRPr lang="sr-Latn-RS" sz="3200" b="1" dirty="0">
              <a:latin typeface="Cambria" pitchFamily="18" charset="0"/>
              <a:ea typeface="Cambria" pitchFamily="18" charset="0"/>
            </a:endParaRPr>
          </a:p>
          <a:p>
            <a:pPr marL="0" lvl="0" indent="0" algn="just">
              <a:buNone/>
            </a:pPr>
            <a:r>
              <a:rPr lang="sr-Cyrl-RS" sz="3200" b="1" dirty="0">
                <a:latin typeface="Cambria" pitchFamily="18" charset="0"/>
                <a:ea typeface="Cambria" pitchFamily="18" charset="0"/>
              </a:rPr>
              <a:t>Молимо вас на к</a:t>
            </a:r>
            <a:r>
              <a:rPr lang="ru-RU" sz="3200" b="1" dirty="0">
                <a:latin typeface="Cambria" pitchFamily="18" charset="0"/>
                <a:ea typeface="Cambria" pitchFamily="18" charset="0"/>
              </a:rPr>
              <a:t>омуникациј</a:t>
            </a:r>
            <a:r>
              <a:rPr lang="sr-Cyrl-RS" sz="3200" b="1" dirty="0">
                <a:latin typeface="Cambria" pitchFamily="18" charset="0"/>
                <a:ea typeface="Cambria" pitchFamily="18" charset="0"/>
              </a:rPr>
              <a:t>у</a:t>
            </a:r>
            <a:r>
              <a:rPr lang="ru-RU" sz="3200" b="1" dirty="0">
                <a:latin typeface="Cambria" pitchFamily="18" charset="0"/>
                <a:ea typeface="Cambria" pitchFamily="18" charset="0"/>
              </a:rPr>
              <a:t> са</a:t>
            </a:r>
            <a:r>
              <a:rPr lang="sr-Latn-RS" sz="3200" b="1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3200" b="1" dirty="0">
                <a:latin typeface="Cambria" pitchFamily="18" charset="0"/>
                <a:ea typeface="Cambria" pitchFamily="18" charset="0"/>
              </a:rPr>
              <a:t>школама</a:t>
            </a:r>
            <a:r>
              <a:rPr lang="ru-RU" sz="3200" b="1" dirty="0">
                <a:latin typeface="Cambria" pitchFamily="18" charset="0"/>
                <a:ea typeface="Cambria" pitchFamily="18" charset="0"/>
              </a:rPr>
              <a:t>, са што краћим роком.</a:t>
            </a:r>
          </a:p>
          <a:p>
            <a:pPr marL="0" lvl="0" indent="0" algn="ctr">
              <a:buNone/>
            </a:pPr>
            <a:r>
              <a:rPr lang="en-US" sz="3600" b="1" dirty="0">
                <a:latin typeface="Cambria" pitchFamily="18" charset="0"/>
                <a:ea typeface="Cambria" pitchFamily="18" charset="0"/>
                <a:hlinkClick r:id="rId2"/>
              </a:rPr>
              <a:t>https://opendata-test.mpn.gov.rs/</a:t>
            </a:r>
            <a:endParaRPr lang="ru-RU" sz="3600" b="1" dirty="0">
              <a:latin typeface="Cambria" pitchFamily="18" charset="0"/>
              <a:ea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9782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5C3201B-8A06-48F8-B919-54E23D09BD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4150" y="900750"/>
            <a:ext cx="11000095" cy="6066431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endParaRPr lang="sr-Cyrl-RS" dirty="0">
              <a:latin typeface="Cambria" pitchFamily="18" charset="0"/>
              <a:ea typeface="Cambria" pitchFamily="18" charset="0"/>
            </a:endParaRPr>
          </a:p>
          <a:p>
            <a:pPr algn="just"/>
            <a:endParaRPr lang="sr-Cyrl-RS" sz="2400" dirty="0"/>
          </a:p>
          <a:p>
            <a:pPr algn="just"/>
            <a:endParaRPr lang="sr-Cyrl-RS" sz="2400" dirty="0"/>
          </a:p>
          <a:p>
            <a:pPr algn="just">
              <a:buFont typeface="Wingdings" panose="05000000000000000000" pitchFamily="2" charset="2"/>
              <a:buChar char="ü"/>
            </a:pPr>
            <a:endParaRPr lang="ru-RU" sz="2400" b="1" i="1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D30DE92-62FB-4D60-A137-E1C889AF1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403" y="-95534"/>
            <a:ext cx="10325793" cy="423081"/>
          </a:xfrm>
        </p:spPr>
        <p:txBody>
          <a:bodyPr>
            <a:noAutofit/>
          </a:bodyPr>
          <a:lstStyle/>
          <a:p>
            <a:pPr algn="ctr"/>
            <a:br>
              <a:rPr lang="sr-Cyrl-R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Основно образовање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49" y="1112363"/>
            <a:ext cx="5631528" cy="525073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2038" y="1112363"/>
            <a:ext cx="6054413" cy="5250730"/>
          </a:xfrm>
          <a:prstGeom prst="rect">
            <a:avLst/>
          </a:prstGeom>
        </p:spPr>
      </p:pic>
      <p:sp>
        <p:nvSpPr>
          <p:cNvPr id="8" name="Title 5">
            <a:extLst>
              <a:ext uri="{FF2B5EF4-FFF2-40B4-BE49-F238E27FC236}">
                <a16:creationId xmlns:a16="http://schemas.microsoft.com/office/drawing/2014/main" id="{0D30DE92-62FB-4D60-A137-E1C889AF1F1F}"/>
              </a:ext>
            </a:extLst>
          </p:cNvPr>
          <p:cNvSpPr txBox="1">
            <a:spLocks/>
          </p:cNvSpPr>
          <p:nvPr/>
        </p:nvSpPr>
        <p:spPr>
          <a:xfrm>
            <a:off x="-333664" y="6423877"/>
            <a:ext cx="12330115" cy="3162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sr-Cyrl-R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r>
              <a:rPr lang="sr-Cyrl-R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школска 2022/2023. година                            школска 2023/2024. година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mbria" pitchFamily="18" charset="0"/>
            </a:endParaRPr>
          </a:p>
          <a:p>
            <a:pPr algn="ctr"/>
            <a:r>
              <a:rPr lang="sr-Cyrl-R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21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0676" y="24190"/>
            <a:ext cx="5131324" cy="6833810"/>
          </a:xfrm>
          <a:prstGeom prst="rect">
            <a:avLst/>
          </a:prstGeom>
        </p:spPr>
      </p:pic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641022" y="641023"/>
            <a:ext cx="6169681" cy="2527398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+mn-lt"/>
              </a:rPr>
              <a:t>Информација о Календару активности за спровођење завршног испита и пријемног испита и уписа ученика (најважнији термини: пробни завршни испит, завршни испит, пријава за пријемни испит и датуми полагања пријемних испита);</a:t>
            </a:r>
            <a:br>
              <a:rPr lang="ru-RU" sz="2400" b="1" dirty="0"/>
            </a:br>
            <a:br>
              <a:rPr lang="en-US" sz="2000" b="1" dirty="0"/>
            </a:br>
            <a:endParaRPr lang="en-GB" alt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717" y="3421116"/>
            <a:ext cx="5833503" cy="3530466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b="1" dirty="0">
                <a:solidFill>
                  <a:srgbClr val="FF0000"/>
                </a:solidFill>
                <a:ea typeface="Cambria" pitchFamily="18" charset="0"/>
              </a:rPr>
              <a:t>1 –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ea typeface="Cambria" pitchFamily="18" charset="0"/>
              </a:rPr>
              <a:t>  </a:t>
            </a:r>
            <a:r>
              <a:rPr lang="ru-RU" dirty="0">
                <a:ea typeface="Cambria" pitchFamily="18" charset="0"/>
              </a:rPr>
              <a:t>Преузимање тестова МСШ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sr-Cyrl-CS" b="1" dirty="0">
                <a:solidFill>
                  <a:srgbClr val="FF0000"/>
                </a:solidFill>
                <a:ea typeface="Cambria" pitchFamily="18" charset="0"/>
              </a:rPr>
              <a:t>2 – </a:t>
            </a:r>
            <a:r>
              <a:rPr lang="sr-Cyrl-CS" dirty="0">
                <a:ea typeface="Cambria" pitchFamily="18" charset="0"/>
              </a:rPr>
              <a:t>Пробни завршни испит</a:t>
            </a:r>
          </a:p>
          <a:p>
            <a:pPr>
              <a:buFont typeface="Wingdings 3" charset="2"/>
              <a:buChar char=""/>
              <a:defRPr/>
            </a:pPr>
            <a:r>
              <a:rPr lang="sr-Cyrl-CS" b="1" dirty="0">
                <a:solidFill>
                  <a:srgbClr val="FF0000"/>
                </a:solidFill>
                <a:ea typeface="Cambria" pitchFamily="18" charset="0"/>
              </a:rPr>
              <a:t>3 – </a:t>
            </a:r>
            <a:r>
              <a:rPr lang="ru-RU" dirty="0">
                <a:ea typeface="Cambria" pitchFamily="18" charset="0"/>
              </a:rPr>
              <a:t>Организација обуке координатора и оператера у скенинг центрима (Формирање тима на платформи, достава видео упутстава и обука на терену)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sr-Cyrl-CS" b="1" dirty="0">
                <a:solidFill>
                  <a:srgbClr val="FF0000"/>
                </a:solidFill>
                <a:ea typeface="Cambria" pitchFamily="18" charset="0"/>
              </a:rPr>
              <a:t>4 – </a:t>
            </a:r>
            <a:r>
              <a:rPr lang="sr-Cyrl-CS" dirty="0">
                <a:ea typeface="Cambria" pitchFamily="18" charset="0"/>
              </a:rPr>
              <a:t>Завршни испит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x-none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099286" y="3267390"/>
            <a:ext cx="646041" cy="2152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171521" y="5759777"/>
            <a:ext cx="1668919" cy="36847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0118613" y="6101588"/>
            <a:ext cx="839295" cy="20494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360058" y="3267390"/>
            <a:ext cx="489256" cy="1752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37" name="TextBox 12"/>
          <p:cNvSpPr txBox="1">
            <a:spLocks noChangeArrowheads="1"/>
          </p:cNvSpPr>
          <p:nvPr/>
        </p:nvSpPr>
        <p:spPr bwMode="auto">
          <a:xfrm>
            <a:off x="9585503" y="3199188"/>
            <a:ext cx="292100" cy="3698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404040"/>
                </a:solidFill>
                <a:latin typeface="Century Gothic" pitchFamily="34" charset="0"/>
              </a:defRPr>
            </a:lvl1pPr>
            <a:lvl2pPr>
              <a:defRPr sz="1600">
                <a:solidFill>
                  <a:srgbClr val="404040"/>
                </a:solidFill>
                <a:latin typeface="Century Gothic" pitchFamily="34" charset="0"/>
              </a:defRPr>
            </a:lvl2pPr>
            <a:lvl3pPr>
              <a:defRPr sz="1400">
                <a:solidFill>
                  <a:srgbClr val="404040"/>
                </a:solidFill>
                <a:latin typeface="Century Gothic" pitchFamily="34" charset="0"/>
              </a:defRPr>
            </a:lvl3pPr>
            <a:lvl4pPr>
              <a:defRPr sz="1200">
                <a:solidFill>
                  <a:srgbClr val="404040"/>
                </a:solidFill>
                <a:latin typeface="Century Gothic" pitchFamily="34" charset="0"/>
              </a:defRPr>
            </a:lvl4pPr>
            <a:lvl5pPr>
              <a:defRPr sz="1200">
                <a:solidFill>
                  <a:srgbClr val="404040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9pPr>
          </a:lstStyle>
          <a:p>
            <a:pPr eaLnBrk="1" hangingPunct="1"/>
            <a:r>
              <a:rPr lang="sr-Cyrl-CS" altLang="en-US" b="1">
                <a:solidFill>
                  <a:srgbClr val="FF0000"/>
                </a:solidFill>
              </a:rPr>
              <a:t>1</a:t>
            </a:r>
            <a:endParaRPr lang="en-US" altLang="en-US" b="1">
              <a:solidFill>
                <a:srgbClr val="FF0000"/>
              </a:solidFill>
            </a:endParaRPr>
          </a:p>
        </p:txBody>
      </p:sp>
      <p:sp>
        <p:nvSpPr>
          <p:cNvPr id="22538" name="TextBox 13"/>
          <p:cNvSpPr txBox="1">
            <a:spLocks noChangeArrowheads="1"/>
          </p:cNvSpPr>
          <p:nvPr/>
        </p:nvSpPr>
        <p:spPr bwMode="auto">
          <a:xfrm>
            <a:off x="11832580" y="3199188"/>
            <a:ext cx="325437" cy="3683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404040"/>
                </a:solidFill>
                <a:latin typeface="Century Gothic" pitchFamily="34" charset="0"/>
              </a:defRPr>
            </a:lvl1pPr>
            <a:lvl2pPr>
              <a:defRPr sz="1600">
                <a:solidFill>
                  <a:srgbClr val="404040"/>
                </a:solidFill>
                <a:latin typeface="Century Gothic" pitchFamily="34" charset="0"/>
              </a:defRPr>
            </a:lvl2pPr>
            <a:lvl3pPr>
              <a:defRPr sz="1400">
                <a:solidFill>
                  <a:srgbClr val="404040"/>
                </a:solidFill>
                <a:latin typeface="Century Gothic" pitchFamily="34" charset="0"/>
              </a:defRPr>
            </a:lvl3pPr>
            <a:lvl4pPr>
              <a:defRPr sz="1200">
                <a:solidFill>
                  <a:srgbClr val="404040"/>
                </a:solidFill>
                <a:latin typeface="Century Gothic" pitchFamily="34" charset="0"/>
              </a:defRPr>
            </a:lvl4pPr>
            <a:lvl5pPr>
              <a:defRPr sz="1200">
                <a:solidFill>
                  <a:srgbClr val="404040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9pPr>
          </a:lstStyle>
          <a:p>
            <a:pPr eaLnBrk="1" hangingPunct="1"/>
            <a:r>
              <a:rPr lang="sr-Cyrl-CS" altLang="en-US" b="1">
                <a:solidFill>
                  <a:srgbClr val="FF0000"/>
                </a:solidFill>
              </a:rPr>
              <a:t>2</a:t>
            </a:r>
            <a:endParaRPr lang="en-US" altLang="en-US" b="1">
              <a:solidFill>
                <a:srgbClr val="FF0000"/>
              </a:solidFill>
            </a:endParaRPr>
          </a:p>
        </p:txBody>
      </p:sp>
      <p:sp>
        <p:nvSpPr>
          <p:cNvPr id="22539" name="TextBox 14"/>
          <p:cNvSpPr txBox="1">
            <a:spLocks noChangeArrowheads="1"/>
          </p:cNvSpPr>
          <p:nvPr/>
        </p:nvSpPr>
        <p:spPr bwMode="auto">
          <a:xfrm>
            <a:off x="11844134" y="5650173"/>
            <a:ext cx="304800" cy="3698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404040"/>
                </a:solidFill>
                <a:latin typeface="Century Gothic" pitchFamily="34" charset="0"/>
              </a:defRPr>
            </a:lvl1pPr>
            <a:lvl2pPr>
              <a:defRPr sz="1600">
                <a:solidFill>
                  <a:srgbClr val="404040"/>
                </a:solidFill>
                <a:latin typeface="Century Gothic" pitchFamily="34" charset="0"/>
              </a:defRPr>
            </a:lvl2pPr>
            <a:lvl3pPr>
              <a:defRPr sz="1400">
                <a:solidFill>
                  <a:srgbClr val="404040"/>
                </a:solidFill>
                <a:latin typeface="Century Gothic" pitchFamily="34" charset="0"/>
              </a:defRPr>
            </a:lvl3pPr>
            <a:lvl4pPr>
              <a:defRPr sz="1200">
                <a:solidFill>
                  <a:srgbClr val="404040"/>
                </a:solidFill>
                <a:latin typeface="Century Gothic" pitchFamily="34" charset="0"/>
              </a:defRPr>
            </a:lvl4pPr>
            <a:lvl5pPr>
              <a:defRPr sz="1200">
                <a:solidFill>
                  <a:srgbClr val="404040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9pPr>
          </a:lstStyle>
          <a:p>
            <a:pPr eaLnBrk="1" hangingPunct="1"/>
            <a:r>
              <a:rPr lang="sr-Cyrl-CS" altLang="en-US" b="1" dirty="0">
                <a:solidFill>
                  <a:srgbClr val="FF0000"/>
                </a:solidFill>
              </a:rPr>
              <a:t>3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  <p:sp>
        <p:nvSpPr>
          <p:cNvPr id="22540" name="TextBox 15"/>
          <p:cNvSpPr txBox="1">
            <a:spLocks noChangeArrowheads="1"/>
          </p:cNvSpPr>
          <p:nvPr/>
        </p:nvSpPr>
        <p:spPr bwMode="auto">
          <a:xfrm>
            <a:off x="11832580" y="6053710"/>
            <a:ext cx="304800" cy="3683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404040"/>
                </a:solidFill>
                <a:latin typeface="Century Gothic" pitchFamily="34" charset="0"/>
              </a:defRPr>
            </a:lvl1pPr>
            <a:lvl2pPr>
              <a:defRPr sz="1600">
                <a:solidFill>
                  <a:srgbClr val="404040"/>
                </a:solidFill>
                <a:latin typeface="Century Gothic" pitchFamily="34" charset="0"/>
              </a:defRPr>
            </a:lvl2pPr>
            <a:lvl3pPr>
              <a:defRPr sz="1400">
                <a:solidFill>
                  <a:srgbClr val="404040"/>
                </a:solidFill>
                <a:latin typeface="Century Gothic" pitchFamily="34" charset="0"/>
              </a:defRPr>
            </a:lvl3pPr>
            <a:lvl4pPr>
              <a:defRPr sz="1200">
                <a:solidFill>
                  <a:srgbClr val="404040"/>
                </a:solidFill>
                <a:latin typeface="Century Gothic" pitchFamily="34" charset="0"/>
              </a:defRPr>
            </a:lvl4pPr>
            <a:lvl5pPr>
              <a:defRPr sz="1200">
                <a:solidFill>
                  <a:srgbClr val="404040"/>
                </a:solidFill>
                <a:latin typeface="Century Gothic" pitchFamily="34" charset="0"/>
              </a:defRPr>
            </a:lvl5pPr>
            <a:lvl6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6pPr>
            <a:lvl7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7pPr>
            <a:lvl8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8pPr>
            <a:lvl9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Century Gothic" pitchFamily="34" charset="0"/>
              </a:defRPr>
            </a:lvl9pPr>
          </a:lstStyle>
          <a:p>
            <a:pPr eaLnBrk="1" hangingPunct="1"/>
            <a:r>
              <a:rPr lang="sr-Cyrl-CS" altLang="en-US" b="1" dirty="0">
                <a:solidFill>
                  <a:srgbClr val="FF0000"/>
                </a:solidFill>
              </a:rPr>
              <a:t>4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2139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5C3201B-8A06-48F8-B919-54E23D09BD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527" y="201540"/>
            <a:ext cx="11458433" cy="6417623"/>
          </a:xfrm>
        </p:spPr>
        <p:txBody>
          <a:bodyPr/>
          <a:lstStyle/>
          <a:p>
            <a:pPr marL="0" lvl="0" indent="0">
              <a:buNone/>
            </a:pPr>
            <a:r>
              <a:rPr lang="en-US" b="1" dirty="0"/>
              <a:t>K</a:t>
            </a:r>
            <a:r>
              <a:rPr lang="sr-Cyrl-CS" b="1" dirty="0"/>
              <a:t>алендар активности за спровођење завршног испита и пријемног испита и уписа ученика</a:t>
            </a:r>
            <a:endParaRPr lang="en-US" b="1" dirty="0"/>
          </a:p>
          <a:p>
            <a:pPr marL="0" lvl="0" indent="0">
              <a:buNone/>
            </a:pPr>
            <a:endParaRPr lang="en-US" b="1" dirty="0"/>
          </a:p>
          <a:p>
            <a:pPr marL="0" lvl="0" indent="0">
              <a:buNone/>
            </a:pPr>
            <a:endParaRPr lang="en-US" b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46162" y="1201010"/>
          <a:ext cx="10790562" cy="55187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9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9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99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327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381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35864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2000" b="1" u="none" strike="noStrike" dirty="0">
                          <a:effectLst/>
                        </a:rPr>
                        <a:t>МОДУЛИ</a:t>
                      </a:r>
                      <a:endParaRPr lang="sr-Cyrl-RS" sz="2000" b="1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 dirty="0">
                          <a:effectLst/>
                        </a:rPr>
                        <a:t>ТРАНЗИЦИЈА (од НЕПОСРЕДНО ка ДИГИТАЛНО)</a:t>
                      </a:r>
                      <a:endParaRPr lang="ru-RU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864">
                <a:tc gridSpan="2">
                  <a:txBody>
                    <a:bodyPr/>
                    <a:lstStyle/>
                    <a:p>
                      <a:pPr algn="l" fontAlgn="b"/>
                      <a:r>
                        <a:rPr lang="sr-Cyrl-RS" sz="1800" u="none" strike="noStrike" dirty="0">
                          <a:effectLst/>
                        </a:rPr>
                        <a:t>1. ПРИПРЕМА</a:t>
                      </a:r>
                      <a:endParaRPr lang="sr-Cyrl-R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400" u="none" strike="noStrike">
                          <a:effectLst/>
                        </a:rPr>
                        <a:t>КАНЦЕЛАРИЈА ЗА ЕУправу</a:t>
                      </a:r>
                      <a:endParaRPr lang="sr-Cyrl-R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864">
                <a:tc gridSpan="4">
                  <a:txBody>
                    <a:bodyPr/>
                    <a:lstStyle/>
                    <a:p>
                      <a:pPr algn="l" fontAlgn="b"/>
                      <a:r>
                        <a:rPr lang="sr-Cyrl-RS" sz="1800" u="none" strike="noStrike" dirty="0">
                          <a:effectLst/>
                        </a:rPr>
                        <a:t>2. ПРОБНИ ЗАВРШНИ ИСПИТ</a:t>
                      </a:r>
                      <a:endParaRPr lang="sr-Cyrl-R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400" u="none" strike="noStrike">
                          <a:effectLst/>
                        </a:rPr>
                        <a:t>ЕсДневник</a:t>
                      </a:r>
                      <a:endParaRPr lang="sr-Cyrl-R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864">
                <a:tc gridSpan="3">
                  <a:txBody>
                    <a:bodyPr/>
                    <a:lstStyle/>
                    <a:p>
                      <a:pPr algn="l" fontAlgn="b"/>
                      <a:r>
                        <a:rPr lang="sr-Cyrl-RS" sz="1800" u="none" strike="noStrike" dirty="0">
                          <a:effectLst/>
                        </a:rPr>
                        <a:t>3. ПЛАНИРАЊЕ УПИСА</a:t>
                      </a:r>
                      <a:endParaRPr lang="sr-Cyrl-R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400" u="none" strike="noStrike">
                          <a:effectLst/>
                        </a:rPr>
                        <a:t>ИС Доситеј</a:t>
                      </a:r>
                      <a:endParaRPr lang="sr-Cyrl-R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5864">
                <a:tc gridSpan="4">
                  <a:txBody>
                    <a:bodyPr/>
                    <a:lstStyle/>
                    <a:p>
                      <a:pPr algn="l" fontAlgn="b"/>
                      <a:r>
                        <a:rPr lang="sr-Cyrl-RS" sz="1800" u="none" strike="noStrike" dirty="0">
                          <a:effectLst/>
                        </a:rPr>
                        <a:t>4. ПРИЈАВЉИВАЊЕ ПРИЈЕМНИ ИСПИТ</a:t>
                      </a:r>
                      <a:endParaRPr lang="sr-Cyrl-R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400" u="none" strike="noStrike">
                          <a:effectLst/>
                        </a:rPr>
                        <a:t>ФОН</a:t>
                      </a:r>
                      <a:endParaRPr lang="sr-Cyrl-R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5864">
                <a:tc gridSpan="3">
                  <a:txBody>
                    <a:bodyPr/>
                    <a:lstStyle/>
                    <a:p>
                      <a:pPr algn="l" fontAlgn="b"/>
                      <a:r>
                        <a:rPr lang="sr-Cyrl-RS" sz="1800" u="none" strike="noStrike" dirty="0">
                          <a:effectLst/>
                        </a:rPr>
                        <a:t>5. ПРИЈЕМНИ ИСПИТИ</a:t>
                      </a:r>
                      <a:endParaRPr lang="sr-Cyrl-R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400" b="0" i="0" u="none" strike="noStrike" dirty="0">
                          <a:effectLst/>
                          <a:latin typeface="Arial"/>
                        </a:rPr>
                        <a:t>ШУ</a:t>
                      </a:r>
                    </a:p>
                  </a:txBody>
                  <a:tcPr marL="5557" marR="5557" marT="5557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5864"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effectLst/>
                        </a:rPr>
                        <a:t>6. ЗАВРШНИ ИСПИТ ЈУН 202</a:t>
                      </a:r>
                      <a:r>
                        <a:rPr lang="sr-Cyrl-RS" sz="1800" u="none" strike="noStrike" dirty="0">
                          <a:effectLst/>
                        </a:rPr>
                        <a:t>4</a:t>
                      </a:r>
                      <a:r>
                        <a:rPr lang="ru-RU" sz="1800" u="none" strike="noStrike" dirty="0">
                          <a:effectLst/>
                        </a:rPr>
                        <a:t>.</a:t>
                      </a:r>
                      <a:endParaRPr lang="ru-RU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sr-Cyrl-R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5864">
                <a:tc gridSpan="3">
                  <a:txBody>
                    <a:bodyPr/>
                    <a:lstStyle/>
                    <a:p>
                      <a:pPr algn="l" fontAlgn="b"/>
                      <a:r>
                        <a:rPr lang="sr-Cyrl-RS" sz="1800" u="none" strike="noStrike">
                          <a:effectLst/>
                        </a:rPr>
                        <a:t>7.РАСПОДЕЛА И  УПИС</a:t>
                      </a:r>
                      <a:endParaRPr lang="sr-Cyrl-RS" sz="18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5864">
                <a:tc gridSpan="4">
                  <a:txBody>
                    <a:bodyPr/>
                    <a:lstStyle/>
                    <a:p>
                      <a:pPr algn="l" fontAlgn="b"/>
                      <a:r>
                        <a:rPr lang="sr-Cyrl-RS" sz="1800" u="none" strike="noStrike" dirty="0">
                          <a:effectLst/>
                        </a:rPr>
                        <a:t>8.ПОСТУПИСНЕ АКТИВНОСТИ</a:t>
                      </a:r>
                      <a:endParaRPr lang="sr-Cyrl-R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5864"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effectLst/>
                        </a:rPr>
                        <a:t>9. ЗАВРШНИ ИСПИТ АВГУСТ 202</a:t>
                      </a:r>
                      <a:r>
                        <a:rPr lang="sr-Cyrl-RS" sz="1800" u="none" strike="noStrike" dirty="0">
                          <a:effectLst/>
                        </a:rPr>
                        <a:t>4</a:t>
                      </a:r>
                      <a:r>
                        <a:rPr lang="ru-RU" sz="1800" u="none" strike="noStrike" dirty="0">
                          <a:effectLst/>
                        </a:rPr>
                        <a:t>.</a:t>
                      </a:r>
                      <a:endParaRPr lang="ru-RU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5864">
                <a:tc gridSpan="4">
                  <a:txBody>
                    <a:bodyPr/>
                    <a:lstStyle/>
                    <a:p>
                      <a:pPr algn="l" fontAlgn="b"/>
                      <a:r>
                        <a:rPr lang="sr-Cyrl-RS" sz="1800" u="none" strike="noStrike" dirty="0">
                          <a:effectLst/>
                        </a:rPr>
                        <a:t>10. ЗАВРШЕТАК РАДА КОМИСИЈА</a:t>
                      </a:r>
                      <a:endParaRPr lang="sr-Cyrl-R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5864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800" b="1" u="none" strike="noStrike" dirty="0">
                          <a:effectLst/>
                        </a:rPr>
                        <a:t>СЕКТОРИ:</a:t>
                      </a:r>
                      <a:endParaRPr lang="sr-Cyrl-RS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800" b="1" u="none" strike="noStrike" dirty="0">
                          <a:effectLst/>
                        </a:rPr>
                        <a:t>ПАРТНЕРИ</a:t>
                      </a:r>
                      <a:endParaRPr lang="sr-Cyrl-RS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5864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400" u="none" strike="noStrike">
                          <a:effectLst/>
                        </a:rPr>
                        <a:t>СРЕДЊЕ</a:t>
                      </a:r>
                      <a:endParaRPr lang="sr-Cyrl-R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400" u="none" strike="noStrike">
                          <a:effectLst/>
                        </a:rPr>
                        <a:t>Министарство здравља</a:t>
                      </a:r>
                      <a:endParaRPr lang="sr-Cyrl-R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5864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400" u="none" strike="noStrike">
                          <a:effectLst/>
                        </a:rPr>
                        <a:t>ОСНОВНО</a:t>
                      </a:r>
                      <a:endParaRPr lang="sr-Cyrl-R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400" u="none" strike="noStrike" dirty="0">
                          <a:effectLst/>
                        </a:rPr>
                        <a:t>ПКС</a:t>
                      </a:r>
                      <a:endParaRPr lang="sr-Cyrl-R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5864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400" u="none" strike="noStrike">
                          <a:effectLst/>
                        </a:rPr>
                        <a:t>ДУАЛНО</a:t>
                      </a:r>
                      <a:endParaRPr lang="sr-Cyrl-R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400" u="none" strike="noStrike" dirty="0">
                          <a:effectLst/>
                        </a:rPr>
                        <a:t>ЈЛС</a:t>
                      </a:r>
                      <a:endParaRPr lang="sr-Cyrl-R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5864">
                <a:tc gridSpan="2">
                  <a:txBody>
                    <a:bodyPr/>
                    <a:lstStyle/>
                    <a:p>
                      <a:pPr algn="l" fontAlgn="b"/>
                      <a:r>
                        <a:rPr lang="sr-Cyrl-RS" sz="1400" u="none" strike="noStrike">
                          <a:effectLst/>
                        </a:rPr>
                        <a:t>ФИНАНСИЈЕ</a:t>
                      </a:r>
                      <a:endParaRPr lang="sr-Cyrl-R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400" u="none" strike="noStrike" dirty="0">
                          <a:effectLst/>
                        </a:rPr>
                        <a:t>ПОСЛОДАВЦИ</a:t>
                      </a:r>
                      <a:endParaRPr lang="sr-Cyrl-R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5864">
                <a:tc gridSpan="3">
                  <a:txBody>
                    <a:bodyPr/>
                    <a:lstStyle/>
                    <a:p>
                      <a:pPr algn="l" fontAlgn="b"/>
                      <a:r>
                        <a:rPr lang="sr-Cyrl-RS" sz="1400" u="none" strike="noStrike">
                          <a:effectLst/>
                        </a:rPr>
                        <a:t>ДИГИТАЛИЗАЦИЈА</a:t>
                      </a:r>
                      <a:endParaRPr lang="sr-Cyrl-R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400" u="none" strike="noStrike">
                          <a:effectLst/>
                        </a:rPr>
                        <a:t>РОДИТЕЉИ</a:t>
                      </a:r>
                      <a:endParaRPr lang="sr-Cyrl-R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35864">
                <a:tc gridSpan="4">
                  <a:txBody>
                    <a:bodyPr/>
                    <a:lstStyle/>
                    <a:p>
                      <a:pPr algn="l" fontAlgn="b"/>
                      <a:r>
                        <a:rPr lang="sr-Cyrl-RS" sz="1400" u="none" strike="noStrike" dirty="0">
                          <a:effectLst/>
                        </a:rPr>
                        <a:t>ОДСЕК ЗА ПРАВНЕ ПОСЛОВЕ</a:t>
                      </a:r>
                      <a:endParaRPr lang="sr-Cyrl-R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400" u="none" strike="noStrike" dirty="0">
                          <a:effectLst/>
                        </a:rPr>
                        <a:t>ЗУОВ</a:t>
                      </a:r>
                      <a:endParaRPr lang="sr-Cyrl-R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35864"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</a:rPr>
                        <a:t>ОДСЕК ЗА ЉУДСКА И МАЊИНСКА ПРАВА</a:t>
                      </a:r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400" u="none" strike="noStrike" dirty="0">
                          <a:effectLst/>
                        </a:rPr>
                        <a:t>ЗВКОВ</a:t>
                      </a:r>
                      <a:endParaRPr lang="sr-Cyrl-R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21990">
                <a:tc gridSpan="3">
                  <a:txBody>
                    <a:bodyPr/>
                    <a:lstStyle/>
                    <a:p>
                      <a:pPr algn="l" fontAlgn="b"/>
                      <a:r>
                        <a:rPr lang="sr-Cyrl-RS" sz="1400" u="none" strike="noStrike">
                          <a:effectLst/>
                        </a:rPr>
                        <a:t>ШКОЛСКЕ УПРАВЕ</a:t>
                      </a:r>
                      <a:endParaRPr lang="sr-Cyrl-R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6675">
                <a:tc gridSpan="4">
                  <a:txBody>
                    <a:bodyPr/>
                    <a:lstStyle/>
                    <a:p>
                      <a:pPr algn="l" fontAlgn="b"/>
                      <a:r>
                        <a:rPr lang="sr-Cyrl-RS" sz="1400" u="none" strike="noStrike">
                          <a:effectLst/>
                        </a:rPr>
                        <a:t>ПРОСВЕТНА ИНСПЕКЦИЈА</a:t>
                      </a:r>
                      <a:endParaRPr lang="sr-Cyrl-RS" sz="1400" b="0" i="0" u="none" strike="noStrike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5557" marR="5557" marT="5557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51066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5C3201B-8A06-48F8-B919-54E23D09BD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527" y="201540"/>
            <a:ext cx="11458433" cy="6417623"/>
          </a:xfrm>
        </p:spPr>
        <p:txBody>
          <a:bodyPr/>
          <a:lstStyle/>
          <a:p>
            <a:pPr marL="0" lvl="0" indent="0">
              <a:buNone/>
            </a:pP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673" y="201540"/>
            <a:ext cx="11425287" cy="649886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995746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29" y="183448"/>
            <a:ext cx="11058265" cy="654725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8888673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69519" y="211040"/>
            <a:ext cx="11366851" cy="641826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0254635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29868" y="192186"/>
            <a:ext cx="11227394" cy="641826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3209331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901" y="1705970"/>
            <a:ext cx="11564015" cy="4954137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  <a:spcAft>
                <a:spcPts val="1800"/>
              </a:spcAft>
            </a:pPr>
            <a:r>
              <a:rPr lang="sr-Cyrl-RS" sz="3200" dirty="0"/>
              <a:t>Евалуација и анализа упитника из претходне школске године</a:t>
            </a:r>
          </a:p>
          <a:p>
            <a:pPr>
              <a:spcBef>
                <a:spcPts val="600"/>
              </a:spcBef>
              <a:spcAft>
                <a:spcPts val="1800"/>
              </a:spcAft>
            </a:pPr>
            <a:r>
              <a:rPr lang="sr-Cyrl-RS" sz="3200" dirty="0"/>
              <a:t>Информације ка школама о плану активности – допис ОШ 7.11. (после седнице РУК – 6.11.2023. године)</a:t>
            </a:r>
          </a:p>
          <a:p>
            <a:pPr>
              <a:spcBef>
                <a:spcPts val="600"/>
              </a:spcBef>
              <a:spcAft>
                <a:spcPts val="1800"/>
              </a:spcAft>
            </a:pPr>
            <a:r>
              <a:rPr lang="sr-Cyrl-RS" sz="3200" dirty="0"/>
              <a:t>Састанак са ИК (одржан 6.11.) и састанак са ШУ и ОУК (планиран 9.11.) и мишљење о сарадњи са ИК – достава информација до понедељка 13.11.2023. године </a:t>
            </a:r>
          </a:p>
          <a:p>
            <a:pPr>
              <a:spcBef>
                <a:spcPts val="600"/>
              </a:spcBef>
              <a:spcAft>
                <a:spcPts val="1800"/>
              </a:spcAft>
            </a:pPr>
            <a:r>
              <a:rPr lang="sr-Cyrl-RS" sz="3200" dirty="0"/>
              <a:t>Новине – формирање вибер заједнице Завршни испит (помоћ ЗУОВ)</a:t>
            </a:r>
          </a:p>
          <a:p>
            <a:pPr>
              <a:spcBef>
                <a:spcPts val="600"/>
              </a:spcBef>
              <a:spcAft>
                <a:spcPts val="1800"/>
              </a:spcAft>
            </a:pPr>
            <a:r>
              <a:rPr lang="sr-Cyrl-RS" sz="3200" dirty="0"/>
              <a:t>Промена одлуке о трећем тесту после пробног ЗИ</a:t>
            </a:r>
          </a:p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17D4354-DB83-53C4-F92B-4AE97D9A9D98}"/>
              </a:ext>
            </a:extLst>
          </p:cNvPr>
          <p:cNvSpPr txBox="1">
            <a:spLocks/>
          </p:cNvSpPr>
          <p:nvPr/>
        </p:nvSpPr>
        <p:spPr>
          <a:xfrm>
            <a:off x="1720850" y="-65087"/>
            <a:ext cx="9144000" cy="18811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r-Cyrl-RS" altLang="en-US" b="1" dirty="0">
                <a:solidFill>
                  <a:schemeClr val="bg1"/>
                </a:solidFill>
              </a:rPr>
              <a:t>План активности у 202</a:t>
            </a:r>
            <a:r>
              <a:rPr lang="sr-Latn-RS" altLang="en-US" b="1" dirty="0">
                <a:solidFill>
                  <a:schemeClr val="bg1"/>
                </a:solidFill>
              </a:rPr>
              <a:t>3</a:t>
            </a:r>
            <a:r>
              <a:rPr lang="sr-Cyrl-RS" altLang="en-US" b="1" dirty="0">
                <a:solidFill>
                  <a:schemeClr val="bg1"/>
                </a:solidFill>
              </a:rPr>
              <a:t>. години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198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48DB85-709D-4D23-B9AA-B34D062B5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2" y="0"/>
            <a:ext cx="10935093" cy="6297104"/>
          </a:xfrm>
        </p:spPr>
        <p:txBody>
          <a:bodyPr>
            <a:noAutofit/>
          </a:bodyPr>
          <a:lstStyle/>
          <a:p>
            <a:br>
              <a:rPr lang="sr-Cyrl-R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br>
              <a:rPr lang="sr-Cyrl-R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br>
              <a:rPr lang="sr-Cyrl-R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ЗАКОН О ИЗМЕНАМА И ДОПУНАМА ЗАКОНА О ОСНОВАМА СИСТЕМА ОБРАЗОВАЊА И ВАСПИТАЊА, 26. октобар 2023. 92/23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r>
              <a:rPr lang="sr-Cyrl-RS" sz="2400" dirty="0">
                <a:latin typeface="Cambria" panose="02040503050406030204" pitchFamily="18" charset="0"/>
                <a:ea typeface="Cambria" panose="02040503050406030204" pitchFamily="18" charset="0"/>
              </a:rPr>
              <a:t>1.   </a:t>
            </a:r>
            <a:r>
              <a:rPr lang="sr-Cyrl-RS" sz="2400" b="1" dirty="0">
                <a:latin typeface="Cambria" panose="02040503050406030204" pitchFamily="18" charset="0"/>
                <a:ea typeface="Cambria" panose="02040503050406030204" pitchFamily="18" charset="0"/>
              </a:rPr>
              <a:t>Јачања васпитне функције образовно-васпитних установа и смањивања, односно ефикаснијег поступање у случајевима насиља:</a:t>
            </a:r>
            <a:br>
              <a:rPr lang="sr-Cyrl-RS" sz="2400" b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Cyrl-RS" sz="2400" dirty="0">
                <a:latin typeface="Cambria" panose="02040503050406030204" pitchFamily="18" charset="0"/>
                <a:ea typeface="Cambria" panose="02040503050406030204" pitchFamily="18" charset="0"/>
              </a:rPr>
              <a:t>   1) </a:t>
            </a:r>
            <a:r>
              <a:rPr lang="sr-Cyrl-RS" sz="2400" b="1" dirty="0">
                <a:latin typeface="Cambria" panose="02040503050406030204" pitchFamily="18" charset="0"/>
                <a:ea typeface="Cambria" panose="02040503050406030204" pitchFamily="18" charset="0"/>
              </a:rPr>
              <a:t>В</a:t>
            </a:r>
            <a:r>
              <a:rPr lang="en-US" sz="2400" b="1" dirty="0" err="1">
                <a:latin typeface="Cambria" panose="02040503050406030204" pitchFamily="18" charset="0"/>
                <a:ea typeface="Cambria" panose="02040503050406030204" pitchFamily="18" charset="0"/>
              </a:rPr>
              <a:t>ладањe</a:t>
            </a: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b="1" dirty="0" err="1">
                <a:latin typeface="Cambria" panose="02040503050406030204" pitchFamily="18" charset="0"/>
                <a:ea typeface="Cambria" panose="02040503050406030204" pitchFamily="18" charset="0"/>
              </a:rPr>
              <a:t>ученика</a:t>
            </a: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RS" sz="2400" b="1" dirty="0">
                <a:latin typeface="Cambria" panose="02040503050406030204" pitchFamily="18" charset="0"/>
                <a:ea typeface="Cambria" panose="02040503050406030204" pitchFamily="18" charset="0"/>
              </a:rPr>
              <a:t>– се оцењује бројчаном оценом </a:t>
            </a:r>
            <a:r>
              <a:rPr lang="en-US" sz="2400" b="1" dirty="0" err="1">
                <a:latin typeface="Cambria" panose="02040503050406030204" pitchFamily="18" charset="0"/>
                <a:ea typeface="Cambria" panose="02040503050406030204" pitchFamily="18" charset="0"/>
              </a:rPr>
              <a:t>од</a:t>
            </a:r>
            <a:r>
              <a:rPr lang="sr-Cyrl-RS" sz="2400" b="1" dirty="0">
                <a:latin typeface="Cambria" panose="02040503050406030204" pitchFamily="18" charset="0"/>
                <a:ea typeface="Cambria" panose="02040503050406030204" pitchFamily="18" charset="0"/>
              </a:rPr>
              <a:t> другог </a:t>
            </a:r>
            <a:r>
              <a:rPr lang="en-US" sz="2400" b="1" dirty="0" err="1">
                <a:latin typeface="Cambria" panose="02040503050406030204" pitchFamily="18" charset="0"/>
                <a:ea typeface="Cambria" panose="02040503050406030204" pitchFamily="18" charset="0"/>
              </a:rPr>
              <a:t>разреда</a:t>
            </a: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b="1" dirty="0" err="1">
                <a:latin typeface="Cambria" panose="02040503050406030204" pitchFamily="18" charset="0"/>
                <a:ea typeface="Cambria" panose="02040503050406030204" pitchFamily="18" charset="0"/>
              </a:rPr>
              <a:t>основног</a:t>
            </a: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b="1" dirty="0" err="1">
                <a:latin typeface="Cambria" panose="02040503050406030204" pitchFamily="18" charset="0"/>
                <a:ea typeface="Cambria" panose="02040503050406030204" pitchFamily="18" charset="0"/>
              </a:rPr>
              <a:t>образовања</a:t>
            </a:r>
            <a:r>
              <a:rPr lang="en-US" sz="2400" b="1" dirty="0">
                <a:latin typeface="Cambria" panose="02040503050406030204" pitchFamily="18" charset="0"/>
                <a:ea typeface="Cambria" panose="02040503050406030204" pitchFamily="18" charset="0"/>
              </a:rPr>
              <a:t> и </a:t>
            </a:r>
            <a:r>
              <a:rPr lang="en-US" sz="2400" b="1" dirty="0" err="1">
                <a:latin typeface="Cambria" panose="02040503050406030204" pitchFamily="18" charset="0"/>
                <a:ea typeface="Cambria" panose="02040503050406030204" pitchFamily="18" charset="0"/>
              </a:rPr>
              <a:t>васпитања</a:t>
            </a:r>
            <a:r>
              <a:rPr lang="sr-Cyrl-RS" sz="24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RS" sz="2400" dirty="0">
                <a:latin typeface="Cambria" panose="02040503050406030204" pitchFamily="18" charset="0"/>
                <a:ea typeface="Cambria" panose="02040503050406030204" pitchFamily="18" charset="0"/>
              </a:rPr>
              <a:t>(досадашње решење од 6. разреда)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и </a:t>
            </a:r>
            <a:r>
              <a:rPr lang="sr-Cyrl-RS" sz="2400" dirty="0">
                <a:latin typeface="Cambria" panose="02040503050406030204" pitchFamily="18" charset="0"/>
                <a:ea typeface="Cambria" panose="02040503050406030204" pitchFamily="18" charset="0"/>
              </a:rPr>
              <a:t>да се оцењује у току, као  и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на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крају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првог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и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другог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полугодишта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и </a:t>
            </a:r>
            <a:r>
              <a:rPr lang="sr-Cyrl-RS" sz="2400" dirty="0">
                <a:latin typeface="Cambria" panose="02040503050406030204" pitchFamily="18" charset="0"/>
                <a:ea typeface="Cambria" panose="02040503050406030204" pitchFamily="18" charset="0"/>
              </a:rPr>
              <a:t>да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утиче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на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општи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успех</a:t>
            </a:r>
            <a:r>
              <a:rPr lang="sr-Cyrl-RS" sz="24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br>
              <a:rPr lang="sr-Cyrl-RS" sz="2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Cyrl-RS" sz="2400" dirty="0">
                <a:latin typeface="Cambria" panose="02040503050406030204" pitchFamily="18" charset="0"/>
                <a:ea typeface="Cambria" panose="02040503050406030204" pitchFamily="18" charset="0"/>
              </a:rPr>
              <a:t>2) </a:t>
            </a:r>
            <a:r>
              <a:rPr lang="sr-Cyrl-RS" sz="2400" b="1" dirty="0">
                <a:latin typeface="Cambria" panose="02040503050406030204" pitchFamily="18" charset="0"/>
                <a:ea typeface="Cambria" panose="02040503050406030204" pitchFamily="18" charset="0"/>
              </a:rPr>
              <a:t>Одговорност ученика </a:t>
            </a:r>
            <a:r>
              <a:rPr lang="sr-Cyrl-RS" sz="2400" dirty="0">
                <a:latin typeface="Cambria" panose="02040503050406030204" pitchFamily="18" charset="0"/>
                <a:ea typeface="Cambria" panose="02040503050406030204" pitchFamily="18" charset="0"/>
              </a:rPr>
              <a:t>–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 према ученику који врши повреду правила понашања</a:t>
            </a:r>
            <a:r>
              <a:rPr lang="sr-Cyrl-RS" sz="2400" dirty="0">
                <a:latin typeface="Cambria" panose="02040503050406030204" pitchFamily="18" charset="0"/>
                <a:ea typeface="Cambria" panose="02040503050406030204" pitchFamily="18" charset="0"/>
              </a:rPr>
              <a:t> у школи се уз учешће родитеља, односно другог законског заступника појачава  васпитни рад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, а </a:t>
            </a:r>
            <a:r>
              <a:rPr lang="sr-Cyrl-RS" sz="2400" dirty="0">
                <a:latin typeface="Cambria" panose="02040503050406030204" pitchFamily="18" charset="0"/>
                <a:ea typeface="Cambria" panose="02040503050406030204" pitchFamily="18" charset="0"/>
              </a:rPr>
              <a:t>када је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то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неопходно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RS" sz="2400" dirty="0">
                <a:latin typeface="Cambria" panose="02040503050406030204" pitchFamily="18" charset="0"/>
                <a:ea typeface="Cambria" panose="02040503050406030204" pitchFamily="18" charset="0"/>
              </a:rPr>
              <a:t>и у сарадњи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 са одговарајућим установама социјалне, односно здравствене заштите</a:t>
            </a:r>
            <a:r>
              <a:rPr lang="sr-Cyrl-RS" sz="2400" dirty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b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	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</a:b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4471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234" y="4041436"/>
            <a:ext cx="6479352" cy="26503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048" y="137830"/>
            <a:ext cx="5657724" cy="380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1233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Content Placeholder 2"/>
          <p:cNvSpPr>
            <a:spLocks noGrp="1"/>
          </p:cNvSpPr>
          <p:nvPr>
            <p:ph idx="1"/>
          </p:nvPr>
        </p:nvSpPr>
        <p:spPr>
          <a:xfrm>
            <a:off x="354842" y="1449506"/>
            <a:ext cx="11505062" cy="5042848"/>
          </a:xfrm>
        </p:spPr>
        <p:txBody>
          <a:bodyPr>
            <a:noAutofit/>
          </a:bodyPr>
          <a:lstStyle/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Cyrl-RS" altLang="en-US" b="1" dirty="0"/>
              <a:t>Продукција административног портала МСШ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sr-Cyrl-RS" dirty="0"/>
              <a:t>Коришћење мејлова (логовање директора/овлашћених лица)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en-US" dirty="0"/>
              <a:t>Учитавање података о ученицима из система есДневник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en-US" dirty="0"/>
              <a:t>Евидентирање представника ШУ и ОУК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en-US" dirty="0"/>
              <a:t>Евидентирање представника школа (директора и овлашћених лица)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en-US" dirty="0"/>
              <a:t>Евидентирање одељењских старешина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en-US" dirty="0"/>
              <a:t>Провера и евидентирање података о ученицима и оцена 6. и 7. разреда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en-US" dirty="0"/>
              <a:t>Родитељски састанци (родитеља/дзз ученика 8. раз.) – упознавање са могућностима портала МСШ (презентација за ОС и упутство за родитеље)</a:t>
            </a:r>
            <a:endParaRPr lang="sr-Cyrl-RS" altLang="en-US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Cyrl-RS" altLang="en-US" b="1" dirty="0"/>
              <a:t>Период активности 13-30. новембар 2023.</a:t>
            </a:r>
            <a:endParaRPr lang="en-US" altLang="en-US" sz="2400" b="1" dirty="0"/>
          </a:p>
          <a:p>
            <a:pPr eaLnBrk="1" hangingPunct="1"/>
            <a:endParaRPr lang="en-US" altLang="en-US" sz="24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5F309E5-3C42-D1EA-1360-6AB38DCFB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257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sr-Cyrl-RS" altLang="en-US" b="1" dirty="0"/>
              <a:t>План активности у 2023. години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745732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Content Placeholder 2"/>
          <p:cNvSpPr>
            <a:spLocks noGrp="1"/>
          </p:cNvSpPr>
          <p:nvPr>
            <p:ph idx="1"/>
          </p:nvPr>
        </p:nvSpPr>
        <p:spPr>
          <a:xfrm>
            <a:off x="1009934" y="1654222"/>
            <a:ext cx="10800118" cy="504284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Cyrl-RS" altLang="en-US" b="1" dirty="0"/>
              <a:t>Продукција јавног портала МСШ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en-US" dirty="0"/>
              <a:t>Евидентирање пријава за полагање завршног испита</a:t>
            </a:r>
          </a:p>
          <a:p>
            <a:pPr lvl="2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en-US" sz="2400" dirty="0"/>
              <a:t>Родитељи/ДЗЗ на јавном порталу МСШ или лично у школи</a:t>
            </a:r>
          </a:p>
          <a:p>
            <a:pPr lvl="2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en-US" sz="2400" dirty="0"/>
              <a:t>Изјашњавање за изборни предмет, језик полагања, прилагођавања </a:t>
            </a:r>
            <a:r>
              <a:rPr lang="sr-Cyrl-RS" sz="2400" dirty="0"/>
              <a:t>(рок за унос до 29.12.2023.) Календар за ЗИ и упис – у школи папирна верзија (електронски) и електронски портал МСШ</a:t>
            </a:r>
            <a:endParaRPr lang="ru-RU" altLang="en-US" sz="24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Cyrl-RS" altLang="en-US" dirty="0"/>
              <a:t>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Cyrl-RS" altLang="en-US" b="1" dirty="0"/>
              <a:t>Период активности 01-29. децембар 2023.</a:t>
            </a:r>
            <a:endParaRPr lang="sr-Cyrl-RS" altLang="en-US" sz="24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Cyrl-RS" altLang="en-US" sz="2400" dirty="0"/>
              <a:t>Израда плана штампе, паковања и дистрибуције испитног материјала, Стручног упутства, Календара за ЗИ и упис...</a:t>
            </a:r>
            <a:endParaRPr lang="en-US" altLang="en-US" sz="2400" dirty="0"/>
          </a:p>
          <a:p>
            <a:pPr eaLnBrk="1" hangingPunct="1"/>
            <a:endParaRPr lang="en-US" altLang="en-US" sz="24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5F309E5-3C42-D1EA-1360-6AB38DCFB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sr-Cyrl-RS" altLang="en-US" b="1" dirty="0"/>
              <a:t>План активности у 2023. години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4358273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Content Placeholder 2"/>
          <p:cNvSpPr>
            <a:spLocks noGrp="1"/>
          </p:cNvSpPr>
          <p:nvPr>
            <p:ph idx="1"/>
          </p:nvPr>
        </p:nvSpPr>
        <p:spPr>
          <a:xfrm>
            <a:off x="696799" y="823423"/>
            <a:ext cx="10954731" cy="4893260"/>
          </a:xfrm>
        </p:spPr>
        <p:txBody>
          <a:bodyPr>
            <a:noAutofit/>
          </a:bodyPr>
          <a:lstStyle/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AutoNum type="arabicParenR"/>
            </a:pPr>
            <a:r>
              <a:rPr lang="ru-RU" altLang="en-US" sz="2600" b="1" dirty="0"/>
              <a:t>Повереник за информације од јавног значаја и заштиту података о личности </a:t>
            </a:r>
            <a:r>
              <a:rPr lang="sr-Cyrl-RS" altLang="en-US" sz="2600" b="1" dirty="0"/>
              <a:t>– информације о предузетим активностима од стране МП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AutoNum type="arabicParenR"/>
            </a:pPr>
            <a:r>
              <a:rPr lang="sr-Cyrl-RS" altLang="en-US" sz="2600" b="1" dirty="0"/>
              <a:t>Напредовање директора – звања, ментор...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AutoNum type="arabicParenR"/>
            </a:pPr>
            <a:r>
              <a:rPr lang="sr-Cyrl-RS" altLang="en-US" sz="2600" b="1" dirty="0"/>
              <a:t>Учешће представника Друштва директора у оквиру </a:t>
            </a:r>
            <a:r>
              <a:rPr lang="ru-RU" altLang="en-US" sz="2600" b="1" dirty="0"/>
              <a:t>Радне групе за основно образовање и васпитање и средње образовање и васпитање (2 члана – за ОШ и СШ)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AutoNum type="arabicParenR"/>
            </a:pPr>
            <a:r>
              <a:rPr lang="ru-RU" altLang="en-US" sz="2600" b="1" dirty="0"/>
              <a:t>Управа за превентивну заштиту је формирана као организациона јединица Сектора за ванредне ситуације у оквиру Министарства унутрашњих послова - Одељење за инспекцијски надзор - више састанака са представницима Друштва директора – УРЕДБА о разврставању објекта, делатности и земљишта у категорије угрожености од пожара "Службени гласник РС", број 76 од 22. октобра 2010.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AutoNum type="arabicParenR"/>
            </a:pPr>
            <a:endParaRPr lang="en-US" altLang="en-US" sz="26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5F309E5-3C42-D1EA-1360-6AB38DCFB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798" y="-30417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sr-Cyrl-RS" altLang="en-US" sz="4800" b="1" dirty="0"/>
              <a:t>Текућа питања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401957756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Content Placeholder 2"/>
          <p:cNvSpPr>
            <a:spLocks noGrp="1"/>
          </p:cNvSpPr>
          <p:nvPr>
            <p:ph idx="1"/>
          </p:nvPr>
        </p:nvSpPr>
        <p:spPr>
          <a:xfrm>
            <a:off x="755410" y="692688"/>
            <a:ext cx="10800118" cy="504284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altLang="en-US" b="1" dirty="0"/>
              <a:t>5) ПРАВИЛНИК о ближим условима за избор директора установa образовања и васпитања "Службени гласник РС", број 108 од 24. децембра 2015.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altLang="en-US" b="1" i="1" dirty="0"/>
              <a:t>Правилник престаје да важи даном ступања на снагу Правилника о престанку важења Правилника о ближим условима за избор директора установа образовања и васпитања ("Службени гласник РС". број 52/2021), односно 1. јуна 2021. године (види Правилник - 52/2021-41).</a:t>
            </a:r>
            <a:endParaRPr lang="ru-RU" altLang="en-US" b="1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altLang="en-US" b="1" dirty="0"/>
              <a:t>Стечено стручно и научно звање - Члан 5.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altLang="en-US" b="1" dirty="0"/>
              <a:t>Предност за избор директора установе образовања и васпитања има кандидат који је стекао неко од звања према прописима из области образовања.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1090046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D7A8491-67E8-4777-8232-BE115D1C4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7230" y="3243081"/>
            <a:ext cx="10058399" cy="1600200"/>
          </a:xfrm>
        </p:spPr>
        <p:txBody>
          <a:bodyPr>
            <a:noAutofit/>
          </a:bodyPr>
          <a:lstStyle/>
          <a:p>
            <a:pPr algn="ctr"/>
            <a:r>
              <a:rPr lang="sr-Cyrl-RS" sz="8800" b="1" dirty="0">
                <a:latin typeface="Cambria" panose="02040503050406030204" pitchFamily="18" charset="0"/>
                <a:ea typeface="Cambria" panose="02040503050406030204" pitchFamily="18" charset="0"/>
              </a:rPr>
              <a:t>Хвала на пажњи!</a:t>
            </a:r>
            <a:br>
              <a:rPr lang="sr-Cyrl-RS" sz="8800" b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sr-Cyrl-RS" sz="8800" b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6600" b="1" dirty="0" err="1">
                <a:latin typeface="Cambria" panose="02040503050406030204" pitchFamily="18" charset="0"/>
                <a:ea typeface="Cambria" panose="02040503050406030204" pitchFamily="18" charset="0"/>
              </a:rPr>
              <a:t>osnovno</a:t>
            </a:r>
            <a:r>
              <a:rPr lang="en-US" sz="6600" b="1" dirty="0">
                <a:latin typeface="Cambria" panose="02040503050406030204" pitchFamily="18" charset="0"/>
                <a:ea typeface="Cambria" panose="02040503050406030204" pitchFamily="18" charset="0"/>
              </a:rPr>
              <a:t>@</a:t>
            </a:r>
            <a:r>
              <a:rPr lang="sr-Latn-RS" sz="6600" b="1" dirty="0">
                <a:latin typeface="Cambria" panose="02040503050406030204" pitchFamily="18" charset="0"/>
                <a:ea typeface="Cambria" panose="02040503050406030204" pitchFamily="18" charset="0"/>
              </a:rPr>
              <a:t>prosveta</a:t>
            </a:r>
            <a:r>
              <a:rPr lang="en-US" sz="6600" b="1" dirty="0">
                <a:latin typeface="Cambria" panose="02040503050406030204" pitchFamily="18" charset="0"/>
                <a:ea typeface="Cambria" panose="02040503050406030204" pitchFamily="18" charset="0"/>
              </a:rPr>
              <a:t>.gov.rs</a:t>
            </a:r>
            <a:br>
              <a:rPr lang="sr-Cyrl-RS" sz="6600" b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Latn-RS" sz="6600" b="1" dirty="0">
                <a:latin typeface="Cambria" panose="02040503050406030204" pitchFamily="18" charset="0"/>
                <a:ea typeface="Cambria" panose="02040503050406030204" pitchFamily="18" charset="0"/>
              </a:rPr>
              <a:t>srednje</a:t>
            </a:r>
            <a:r>
              <a:rPr lang="en-US" sz="6600" b="1" dirty="0">
                <a:latin typeface="Cambria" panose="02040503050406030204" pitchFamily="18" charset="0"/>
                <a:ea typeface="Cambria" panose="02040503050406030204" pitchFamily="18" charset="0"/>
              </a:rPr>
              <a:t>@</a:t>
            </a:r>
            <a:r>
              <a:rPr lang="sr-Latn-RS" sz="6600" b="1" dirty="0">
                <a:latin typeface="Cambria" panose="02040503050406030204" pitchFamily="18" charset="0"/>
                <a:ea typeface="Cambria" panose="02040503050406030204" pitchFamily="18" charset="0"/>
              </a:rPr>
              <a:t>prosveta</a:t>
            </a:r>
            <a:r>
              <a:rPr lang="en-US" sz="6600" b="1" dirty="0">
                <a:latin typeface="Cambria" panose="02040503050406030204" pitchFamily="18" charset="0"/>
                <a:ea typeface="Cambria" panose="02040503050406030204" pitchFamily="18" charset="0"/>
              </a:rPr>
              <a:t>.gov.rs</a:t>
            </a:r>
          </a:p>
        </p:txBody>
      </p:sp>
    </p:spTree>
    <p:extLst>
      <p:ext uri="{BB962C8B-B14F-4D97-AF65-F5344CB8AC3E}">
        <p14:creationId xmlns:p14="http://schemas.microsoft.com/office/powerpoint/2010/main" val="1528145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48DB85-709D-4D23-B9AA-B34D062B5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450" y="226244"/>
            <a:ext cx="10642862" cy="6297104"/>
          </a:xfrm>
        </p:spPr>
        <p:txBody>
          <a:bodyPr>
            <a:noAutofit/>
          </a:bodyPr>
          <a:lstStyle/>
          <a:p>
            <a:pPr algn="just"/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- Новина је да </a:t>
            </a:r>
            <a:r>
              <a:rPr lang="sr-Cyrl-RS" sz="2600" b="1" dirty="0">
                <a:latin typeface="Cambria" panose="02040503050406030204" pitchFamily="18" charset="0"/>
                <a:ea typeface="Cambria" panose="02040503050406030204" pitchFamily="18" charset="0"/>
              </a:rPr>
              <a:t>одељењски старешина има обавезу да води </a:t>
            </a:r>
            <a:r>
              <a:rPr lang="ru-RU" sz="2600" b="1" dirty="0">
                <a:latin typeface="Cambria" panose="02040503050406030204" pitchFamily="18" charset="0"/>
                <a:ea typeface="Cambria" panose="02040503050406030204" pitchFamily="18" charset="0"/>
              </a:rPr>
              <a:t>посебну педагошку евиденцију о појачаном васпитном раду;  да се  сачињава план појачаног васпитног рада </a:t>
            </a:r>
            <a:r>
              <a:rPr lang="ru-RU" sz="2600" dirty="0">
                <a:latin typeface="Cambria" panose="02040503050406030204" pitchFamily="18" charset="0"/>
                <a:ea typeface="Cambria" panose="02040503050406030204" pitchFamily="18" charset="0"/>
              </a:rPr>
              <a:t>и да се резултати појачаног васпитног рада </a:t>
            </a: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на основу заједничког извештаја одељењског старешине, стручних сарадника и тимова </a:t>
            </a:r>
            <a:r>
              <a:rPr lang="ru-RU" sz="2600" dirty="0">
                <a:latin typeface="Cambria" panose="02040503050406030204" pitchFamily="18" charset="0"/>
                <a:ea typeface="Cambria" panose="02040503050406030204" pitchFamily="18" charset="0"/>
              </a:rPr>
              <a:t>узимају у обзир приликом изрицања васпитно-дисциплинске мере.  Прецизира се да се </a:t>
            </a: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у оквиру појачаног васпитног рада са ученицима реализује и друштвено-корисни, односно хуманитарни рад</a:t>
            </a:r>
            <a:r>
              <a:rPr lang="ru-RU" sz="26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br>
              <a:rPr lang="ru-RU" sz="2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GB" sz="2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–</a:t>
            </a:r>
            <a:r>
              <a:rPr lang="ru-RU" sz="2600" dirty="0">
                <a:latin typeface="Cambria" panose="02040503050406030204" pitchFamily="18" charset="0"/>
                <a:ea typeface="Cambria" panose="02040503050406030204" pitchFamily="18" charset="0"/>
              </a:rPr>
              <a:t> Ново решење односи се и на ситуацију </a:t>
            </a:r>
            <a:r>
              <a:rPr lang="ru-RU" sz="2600" b="1" dirty="0">
                <a:latin typeface="Cambria" panose="02040503050406030204" pitchFamily="18" charset="0"/>
                <a:ea typeface="Cambria" panose="02040503050406030204" pitchFamily="18" charset="0"/>
              </a:rPr>
              <a:t>када  ученик  ван простора школе</a:t>
            </a: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односно другог </a:t>
            </a:r>
            <a:r>
              <a:rPr lang="ru-RU" sz="2600" dirty="0">
                <a:latin typeface="Cambria" panose="02040503050406030204" pitchFamily="18" charset="0"/>
                <a:ea typeface="Cambria" panose="02040503050406030204" pitchFamily="18" charset="0"/>
              </a:rPr>
              <a:t>простора у коме школа остварује образовно-васпитни рад, </a:t>
            </a:r>
            <a:r>
              <a:rPr lang="ru-RU" sz="2600" b="1" dirty="0">
                <a:latin typeface="Cambria" panose="02040503050406030204" pitchFamily="18" charset="0"/>
                <a:ea typeface="Cambria" panose="02040503050406030204" pitchFamily="18" charset="0"/>
              </a:rPr>
              <a:t>учини  повреду забране</a:t>
            </a:r>
            <a:r>
              <a:rPr lang="ru-RU" sz="2600" dirty="0">
                <a:latin typeface="Cambria" panose="02040503050406030204" pitchFamily="18" charset="0"/>
                <a:ea typeface="Cambria" panose="02040503050406030204" pitchFamily="18" charset="0"/>
              </a:rPr>
              <a:t>. Школа </a:t>
            </a: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у том случају, у  складу са извештајем спољашње мреже заштите,</a:t>
            </a:r>
            <a:r>
              <a:rPr lang="ru-RU" sz="2600" dirty="0">
                <a:latin typeface="Cambria" panose="02040503050406030204" pitchFamily="18" charset="0"/>
                <a:ea typeface="Cambria" panose="02040503050406030204" pitchFamily="18" charset="0"/>
              </a:rPr>
              <a:t> појачава васпитни рад</a:t>
            </a: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,</a:t>
            </a:r>
            <a:r>
              <a:rPr lang="ru-RU" sz="2600" dirty="0">
                <a:latin typeface="Cambria" panose="02040503050406030204" pitchFamily="18" charset="0"/>
                <a:ea typeface="Cambria" panose="02040503050406030204" pitchFamily="18" charset="0"/>
              </a:rPr>
              <a:t> уз предузимање других </a:t>
            </a:r>
            <a:r>
              <a:rPr lang="en-US" sz="2600" dirty="0" err="1">
                <a:latin typeface="Cambria" panose="02040503050406030204" pitchFamily="18" charset="0"/>
                <a:ea typeface="Cambria" panose="02040503050406030204" pitchFamily="18" charset="0"/>
              </a:rPr>
              <a:t>активности</a:t>
            </a: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у складу са одговарајућим прописима. </a:t>
            </a:r>
            <a:endParaRPr lang="en-GB" sz="2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134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48DB85-709D-4D23-B9AA-B34D062B5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450" y="226244"/>
            <a:ext cx="10642862" cy="6297104"/>
          </a:xfrm>
        </p:spPr>
        <p:txBody>
          <a:bodyPr>
            <a:noAutofit/>
          </a:bodyPr>
          <a:lstStyle/>
          <a:p>
            <a:pPr algn="just"/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– </a:t>
            </a:r>
            <a:r>
              <a:rPr lang="sr-Cyrl-RS" sz="2600" b="1" dirty="0">
                <a:latin typeface="Cambria" panose="02040503050406030204" pitchFamily="18" charset="0"/>
                <a:ea typeface="Cambria" panose="02040503050406030204" pitchFamily="18" charset="0"/>
              </a:rPr>
              <a:t>Ново решење је и за ситуацију када ученик на крају школске године учини тежу повреду обавезе ученика или повреду забране </a:t>
            </a: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–  да се изузетно у тој ситуацији може смањити </a:t>
            </a:r>
            <a:r>
              <a:rPr lang="ru-RU" sz="2600" dirty="0">
                <a:latin typeface="Cambria" panose="02040503050406030204" pitchFamily="18" charset="0"/>
                <a:ea typeface="Cambria" panose="02040503050406030204" pitchFamily="18" charset="0"/>
              </a:rPr>
              <a:t>закључна оцена из владања и без вођења васпитно-дисциплинског поступка.</a:t>
            </a:r>
            <a:br>
              <a:rPr lang="ru-RU" sz="2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GB" sz="2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– </a:t>
            </a:r>
            <a:r>
              <a:rPr lang="ru-RU" sz="2600" b="1" dirty="0">
                <a:latin typeface="Cambria" panose="02040503050406030204" pitchFamily="18" charset="0"/>
                <a:ea typeface="Cambria" panose="02040503050406030204" pitchFamily="18" charset="0"/>
              </a:rPr>
              <a:t>Ново решење представља могућност да ученик буде удаљен из образовно васпитног рада </a:t>
            </a:r>
            <a:r>
              <a:rPr lang="sr-Cyrl-RS" sz="2600" b="1" dirty="0">
                <a:latin typeface="Cambria" panose="02040503050406030204" pitchFamily="18" charset="0"/>
                <a:ea typeface="Cambria" panose="02040503050406030204" pitchFamily="18" charset="0"/>
              </a:rPr>
              <a:t>– </a:t>
            </a:r>
            <a:r>
              <a:rPr lang="ru-RU" sz="2600" b="1" dirty="0">
                <a:latin typeface="Cambria" panose="02040503050406030204" pitchFamily="18" charset="0"/>
                <a:ea typeface="Cambria" panose="02040503050406030204" pitchFamily="18" charset="0"/>
              </a:rPr>
              <a:t>у случају теже повреде обавезе ученика</a:t>
            </a:r>
            <a:r>
              <a:rPr lang="ru-RU" sz="2600" dirty="0">
                <a:latin typeface="Cambria" panose="02040503050406030204" pitchFamily="18" charset="0"/>
                <a:ea typeface="Cambria" panose="02040503050406030204" pitchFamily="18" charset="0"/>
              </a:rPr>
              <a:t>:  у вези са </a:t>
            </a: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600" dirty="0" err="1">
                <a:latin typeface="Cambria" panose="02040503050406030204" pitchFamily="18" charset="0"/>
                <a:ea typeface="Cambria" panose="02040503050406030204" pitchFamily="18" charset="0"/>
              </a:rPr>
              <a:t>поседовање</a:t>
            </a: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м</a:t>
            </a: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2600" dirty="0" err="1">
                <a:latin typeface="Cambria" panose="02040503050406030204" pitchFamily="18" charset="0"/>
                <a:ea typeface="Cambria" panose="02040503050406030204" pitchFamily="18" charset="0"/>
              </a:rPr>
              <a:t>подстрекавање</a:t>
            </a: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м</a:t>
            </a: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2600" dirty="0" err="1">
                <a:latin typeface="Cambria" panose="02040503050406030204" pitchFamily="18" charset="0"/>
                <a:ea typeface="Cambria" panose="02040503050406030204" pitchFamily="18" charset="0"/>
              </a:rPr>
              <a:t>помагање</a:t>
            </a: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м</a:t>
            </a: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2600" dirty="0" err="1">
                <a:latin typeface="Cambria" panose="02040503050406030204" pitchFamily="18" charset="0"/>
                <a:ea typeface="Cambria" panose="02040503050406030204" pitchFamily="18" charset="0"/>
              </a:rPr>
              <a:t>давање</a:t>
            </a: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м</a:t>
            </a: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600" dirty="0" err="1">
                <a:latin typeface="Cambria" panose="02040503050406030204" pitchFamily="18" charset="0"/>
                <a:ea typeface="Cambria" panose="02040503050406030204" pitchFamily="18" charset="0"/>
              </a:rPr>
              <a:t>другом</a:t>
            </a: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600" dirty="0" err="1">
                <a:latin typeface="Cambria" panose="02040503050406030204" pitchFamily="18" charset="0"/>
                <a:ea typeface="Cambria" panose="02040503050406030204" pitchFamily="18" charset="0"/>
              </a:rPr>
              <a:t>ученику</a:t>
            </a: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 и </a:t>
            </a:r>
            <a:r>
              <a:rPr lang="en-US" sz="2600" dirty="0" err="1">
                <a:latin typeface="Cambria" panose="02040503050406030204" pitchFamily="18" charset="0"/>
                <a:ea typeface="Cambria" panose="02040503050406030204" pitchFamily="18" charset="0"/>
              </a:rPr>
              <a:t>употреб</a:t>
            </a: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ом </a:t>
            </a:r>
            <a:r>
              <a:rPr lang="ru-RU" sz="2600" dirty="0">
                <a:latin typeface="Cambria" panose="02040503050406030204" pitchFamily="18" charset="0"/>
                <a:ea typeface="Cambria" panose="02040503050406030204" pitchFamily="18" charset="0"/>
              </a:rPr>
              <a:t>психоактивних супстанци, односно алкохола, дрога и никотинских производа</a:t>
            </a: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 или </a:t>
            </a:r>
            <a:r>
              <a:rPr lang="ru-RU" sz="2600" dirty="0">
                <a:latin typeface="Cambria" panose="02040503050406030204" pitchFamily="18" charset="0"/>
                <a:ea typeface="Cambria" panose="02040503050406030204" pitchFamily="18" charset="0"/>
              </a:rPr>
              <a:t>уношења у школу или другу организацију оружја, пиротехничког средства или другог предмета којим може да угрози или повреди друго лице</a:t>
            </a: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као</a:t>
            </a:r>
            <a:r>
              <a:rPr lang="ru-RU" sz="2600" dirty="0">
                <a:latin typeface="Cambria" panose="02040503050406030204" pitchFamily="18" charset="0"/>
                <a:ea typeface="Cambria" panose="02040503050406030204" pitchFamily="18" charset="0"/>
              </a:rPr>
              <a:t> и за повреду забране. О удаљењу ученика школа обавештава надлежни центар за социјални рад. </a:t>
            </a:r>
            <a:endParaRPr lang="en-GB" sz="2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35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48DB85-709D-4D23-B9AA-B34D062B5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450" y="226244"/>
            <a:ext cx="10642862" cy="6297104"/>
          </a:xfrm>
        </p:spPr>
        <p:txBody>
          <a:bodyPr>
            <a:noAutofit/>
          </a:bodyPr>
          <a:lstStyle/>
          <a:p>
            <a:pPr algn="just"/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– </a:t>
            </a:r>
            <a:r>
              <a:rPr lang="sr-Cyrl-RS" sz="2600" b="1" dirty="0">
                <a:latin typeface="Cambria" panose="02040503050406030204" pitchFamily="18" charset="0"/>
                <a:ea typeface="Cambria" panose="02040503050406030204" pitchFamily="18" charset="0"/>
              </a:rPr>
              <a:t>Скраћени су рокови за покретање и вођење васпитно-дисциплинског поступка </a:t>
            </a: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у  одређеним, напред наведеним случајевима тежих повреда обавезе ученика  (рокови као за повреду забране) и посебно, за  одређене теже повреде обавезе ученику основне школе се може изрећи и васпитно-дисциплинска мера премештаја у другу школу (према важећем решењу премештај се  може изрећи само за повреду забране).</a:t>
            </a:r>
            <a:b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GB" sz="2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– Ново решење је и у вези  са васпитно-дисциплинском мером искључење ученика из средње школе. Усвојено је </a:t>
            </a:r>
            <a:r>
              <a:rPr lang="sr-Cyrl-RS" sz="2600" b="1" dirty="0">
                <a:latin typeface="Cambria" panose="02040503050406030204" pitchFamily="18" charset="0"/>
                <a:ea typeface="Cambria" panose="02040503050406030204" pitchFamily="18" charset="0"/>
              </a:rPr>
              <a:t>одлагање исписивања ученика из средње школе уколико је против њега покренут васпитно-дисциплински поступак. </a:t>
            </a:r>
            <a:endParaRPr lang="en-GB" sz="26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399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48DB85-709D-4D23-B9AA-B34D062B5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302" y="301658"/>
            <a:ext cx="11151909" cy="6297104"/>
          </a:xfrm>
        </p:spPr>
        <p:txBody>
          <a:bodyPr>
            <a:noAutofit/>
          </a:bodyPr>
          <a:lstStyle/>
          <a:p>
            <a:r>
              <a:rPr lang="sr-Cyrl-RS" sz="2600" b="1" dirty="0">
                <a:latin typeface="Cambria" panose="02040503050406030204" pitchFamily="18" charset="0"/>
                <a:ea typeface="Cambria" panose="02040503050406030204" pitchFamily="18" charset="0"/>
              </a:rPr>
              <a:t>2. Унапређивања система доуниверзитетског образовања и васпитања:</a:t>
            </a:r>
            <a:br>
              <a:rPr lang="en-GB" sz="2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Усвојена су нова решења и прецизиране  су поједине одредбе Закона у складу са захтевима из праксе, нпр. </a:t>
            </a:r>
            <a:r>
              <a:rPr lang="sr-Cyrl-RS" sz="2600" b="1" dirty="0">
                <a:latin typeface="Cambria" panose="02040503050406030204" pitchFamily="18" charset="0"/>
                <a:ea typeface="Cambria" panose="02040503050406030204" pitchFamily="18" charset="0"/>
              </a:rPr>
              <a:t>у вези са образовањем наставника - као могућност за решавање проблема недостатка кадрова;  прецизиране су одредбе о норми непосредног рада наставника, као и о раду наставника у иностранству и у вези са финансирањем и др; </a:t>
            </a:r>
            <a:br>
              <a:rPr lang="en-GB" sz="2600" b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Предложен је нови рок за полагање </a:t>
            </a:r>
            <a:r>
              <a:rPr lang="en-US" sz="2600" dirty="0" err="1">
                <a:latin typeface="Cambria" panose="02040503050406030204" pitchFamily="18" charset="0"/>
                <a:ea typeface="Cambria" panose="02040503050406030204" pitchFamily="18" charset="0"/>
              </a:rPr>
              <a:t>опште</a:t>
            </a: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2600" dirty="0" err="1">
                <a:latin typeface="Cambria" panose="02040503050406030204" pitchFamily="18" charset="0"/>
                <a:ea typeface="Cambria" panose="02040503050406030204" pitchFamily="18" charset="0"/>
              </a:rPr>
              <a:t>уметничке</a:t>
            </a: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 и </a:t>
            </a:r>
            <a:r>
              <a:rPr lang="en-US" sz="2600" dirty="0" err="1">
                <a:latin typeface="Cambria" panose="02040503050406030204" pitchFamily="18" charset="0"/>
                <a:ea typeface="Cambria" panose="02040503050406030204" pitchFamily="18" charset="0"/>
              </a:rPr>
              <a:t>стручне</a:t>
            </a: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(државне) </a:t>
            </a:r>
            <a:r>
              <a:rPr lang="en-US" sz="2600" dirty="0" err="1">
                <a:latin typeface="Cambria" panose="02040503050406030204" pitchFamily="18" charset="0"/>
                <a:ea typeface="Cambria" panose="02040503050406030204" pitchFamily="18" charset="0"/>
              </a:rPr>
              <a:t>матуре</a:t>
            </a: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у средњем образовању и завршног испита у основном образовању, ради обезбеђивање свих услова за припрему и спровођење испита.</a:t>
            </a:r>
            <a:br>
              <a:rPr lang="en-GB" sz="2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br>
              <a:rPr lang="en-GB" sz="2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Cyrl-RS" sz="2600" b="1" dirty="0">
                <a:latin typeface="Cambria" panose="02040503050406030204" pitchFamily="18" charset="0"/>
                <a:ea typeface="Cambria" panose="02040503050406030204" pitchFamily="18" charset="0"/>
              </a:rPr>
              <a:t>3.</a:t>
            </a: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RS" sz="2600" b="1" dirty="0">
                <a:latin typeface="Cambria" panose="02040503050406030204" pitchFamily="18" charset="0"/>
                <a:ea typeface="Cambria" panose="02040503050406030204" pitchFamily="18" charset="0"/>
              </a:rPr>
              <a:t>Уређивања специфичности средњег образовања и васпитања за потребе унутрашњих послова  </a:t>
            </a: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(предложене су одредбе које се односе на оснивање установе, избор директора, састав органа управљања,  услове за пријем у радни однос и рад наставника)</a:t>
            </a:r>
            <a:r>
              <a:rPr lang="sr-Cyrl-RS" sz="2600" b="1" dirty="0">
                <a:latin typeface="Cambria" panose="02040503050406030204" pitchFamily="18" charset="0"/>
                <a:ea typeface="Cambria" panose="02040503050406030204" pitchFamily="18" charset="0"/>
              </a:rPr>
              <a:t> и препознавања средњег богословског образовања у систему .</a:t>
            </a:r>
            <a:br>
              <a:rPr lang="en-GB" sz="2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Cyrl-RS" sz="2600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endParaRPr lang="en-GB" sz="2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360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48DB85-709D-4D23-B9AA-B34D062B5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450" y="226244"/>
            <a:ext cx="10642862" cy="6297104"/>
          </a:xfrm>
        </p:spPr>
        <p:txBody>
          <a:bodyPr>
            <a:noAutofit/>
          </a:bodyPr>
          <a:lstStyle/>
          <a:p>
            <a:r>
              <a:rPr lang="sr-Cyrl-RS" sz="2800" dirty="0">
                <a:latin typeface="Cambria" panose="02040503050406030204" pitchFamily="18" charset="0"/>
                <a:ea typeface="Cambria" panose="02040503050406030204" pitchFamily="18" charset="0"/>
              </a:rPr>
              <a:t>3) </a:t>
            </a:r>
            <a:r>
              <a:rPr lang="sr-Cyrl-RS" sz="2800" b="1" dirty="0">
                <a:latin typeface="Cambria" panose="02040503050406030204" pitchFamily="18" charset="0"/>
                <a:ea typeface="Cambria" panose="02040503050406030204" pitchFamily="18" charset="0"/>
              </a:rPr>
              <a:t>Пријављивање  и превенција насиља</a:t>
            </a:r>
            <a:r>
              <a:rPr lang="sr-Cyrl-RS" sz="2800" dirty="0">
                <a:latin typeface="Cambria" panose="02040503050406030204" pitchFamily="18" charset="0"/>
                <a:ea typeface="Cambria" panose="02040503050406030204" pitchFamily="18" charset="0"/>
              </a:rPr>
              <a:t>.  Уређена је могућност пријаве насиља</a:t>
            </a:r>
            <a:r>
              <a:rPr lang="sr-Cyrl-CS" sz="2800" dirty="0">
                <a:latin typeface="Cambria" panose="02040503050406030204" pitchFamily="18" charset="0"/>
                <a:ea typeface="Cambria" panose="02040503050406030204" pitchFamily="18" charset="0"/>
              </a:rPr>
              <a:t>, злостављања и занемаривања ученика путем софтверског решења - </a:t>
            </a:r>
            <a:r>
              <a:rPr lang="sr-Cyrl-CS" sz="2800" b="1" dirty="0">
                <a:latin typeface="Cambria" panose="02040503050406030204" pitchFamily="18" charset="0"/>
                <a:ea typeface="Cambria" panose="02040503050406030204" pitchFamily="18" charset="0"/>
              </a:rPr>
              <a:t>Националне платформе за превенцију насиља које укључује децу </a:t>
            </a:r>
            <a:r>
              <a:rPr lang="en-US" sz="2800" b="1" dirty="0">
                <a:latin typeface="Cambria" panose="02040503050406030204" pitchFamily="18" charset="0"/>
                <a:ea typeface="Cambria" panose="02040503050406030204" pitchFamily="18" charset="0"/>
              </a:rPr>
              <a:t>–</a:t>
            </a:r>
            <a:r>
              <a:rPr lang="sr-Cyrl-RS" sz="2800" b="1" dirty="0">
                <a:latin typeface="Cambria" panose="02040503050406030204" pitchFamily="18" charset="0"/>
                <a:ea typeface="Cambria" panose="02040503050406030204" pitchFamily="18" charset="0"/>
              </a:rPr>
              <a:t> Чувам те.</a:t>
            </a:r>
            <a:br>
              <a:rPr lang="sr-Cyrl-RS" sz="2800" b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GB" sz="28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Cyrl-RS" sz="2800" dirty="0">
                <a:latin typeface="Cambria" panose="02040503050406030204" pitchFamily="18" charset="0"/>
                <a:ea typeface="Cambria" panose="02040503050406030204" pitchFamily="18" charset="0"/>
              </a:rPr>
              <a:t>– Наглашена је </a:t>
            </a:r>
            <a:r>
              <a:rPr lang="sr-Cyrl-RS" sz="2800" b="1" dirty="0">
                <a:latin typeface="Cambria" panose="02040503050406030204" pitchFamily="18" charset="0"/>
                <a:ea typeface="Cambria" panose="02040503050406030204" pitchFamily="18" charset="0"/>
              </a:rPr>
              <a:t>дужност школе да општим актом  пропише употребу </a:t>
            </a:r>
            <a:r>
              <a:rPr lang="ru-RU" sz="2800" b="1" dirty="0">
                <a:latin typeface="Cambria" panose="02040503050406030204" pitchFamily="18" charset="0"/>
                <a:ea typeface="Cambria" panose="02040503050406030204" pitchFamily="18" charset="0"/>
              </a:rPr>
              <a:t>мобилног телефона, електронског уређаја и другог средства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, а према смерницама које ће донети  Завод за вредновање квалитета образовања и васпитања.</a:t>
            </a:r>
            <a:b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en-GB" sz="28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Cyrl-RS" sz="2800" dirty="0">
                <a:latin typeface="Cambria" panose="02040503050406030204" pitchFamily="18" charset="0"/>
                <a:ea typeface="Cambria" panose="02040503050406030204" pitchFamily="18" charset="0"/>
              </a:rPr>
              <a:t>4) </a:t>
            </a:r>
            <a:r>
              <a:rPr lang="sr-Cyrl-RS" sz="2800" b="1" dirty="0">
                <a:latin typeface="Cambria" panose="02040503050406030204" pitchFamily="18" charset="0"/>
                <a:ea typeface="Cambria" panose="02040503050406030204" pitchFamily="18" charset="0"/>
              </a:rPr>
              <a:t>Повећане су новчане казне за прекршај родитеља за учињену повреду обавезе и забране из Закона</a:t>
            </a:r>
            <a:r>
              <a:rPr lang="sr-Cyrl-RS" sz="28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en-GB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794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2676</TotalTime>
  <Words>2907</Words>
  <Application>Microsoft Office PowerPoint</Application>
  <PresentationFormat>Widescreen</PresentationFormat>
  <Paragraphs>157</Paragraphs>
  <Slides>45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4" baseType="lpstr">
      <vt:lpstr>Arial</vt:lpstr>
      <vt:lpstr>Calibri</vt:lpstr>
      <vt:lpstr>Calibri Light</vt:lpstr>
      <vt:lpstr>Cambria</vt:lpstr>
      <vt:lpstr>Century Gothic</vt:lpstr>
      <vt:lpstr>Wingdings</vt:lpstr>
      <vt:lpstr>Wingdings 3</vt:lpstr>
      <vt:lpstr>Office Theme</vt:lpstr>
      <vt:lpstr>2_Office Theme</vt:lpstr>
      <vt:lpstr>Актуелности у образовном систему и мере за побољшавање  постојећег стања </vt:lpstr>
      <vt:lpstr>PowerPoint Presentation</vt:lpstr>
      <vt:lpstr>ИЗМЕНЕ ЗАКОНА У ОБЛАСТИ ОБРАЗОВАЊА И ВАСПИТАЊА   ЗАКОН О ИЗМЕНАМА И ДОПУНАМА ЗАКОНА О ОСНОВАМА СИСТЕМА ОБРАЗОВАЊА И ВАСПИТАЊА, 26. октобар 2023. 92/23   ЗАКОН О ИЗМЕНАМА И ДОПУНАМА ЗАКОНА О СРЕДЊЕМ ОБРАЗОВАЊУ И ВАСПИТАЊУ, 26. октобар 2023. 92/23   ЗАКОН О ИЗМЕНАМА И ДОПУНАМА ЗАКОНА О ОСНОВНОМ ОБРАЗОВАЊУ И ВАСПИТАЊУ, 26. октобар 2023. 92/23  ЗАКОН О ИЗМЕНАМА И ДОПУНАМА ЗАКОНА О УЏБЕНИЦИМА 26. октобар 2023. 92/23 </vt:lpstr>
      <vt:lpstr>   ЗАКОН О ИЗМЕНАМА И ДОПУНАМА ЗАКОНА О ОСНОВАМА СИСТЕМА ОБРАЗОВАЊА И ВАСПИТАЊА, 26. октобар 2023. 92/23   1.   Јачања васпитне функције образовно-васпитних установа и смањивања, односно ефикаснијег поступање у случајевима насиља:     1) Владањe ученика – се оцењује бројчаном оценом од другог разреда основног образовања и васпитања (досадашње решење од 6. разреда) и да се оцењује у току, као  и на крају првог и другог полугодишта и да утиче на општи успех.  2) Одговорност ученика – према ученику који врши повреду правила понашања у школи се уз учешће родитеља, односно другог законског заступника појачава  васпитни рад, а када је то неопходно и у сарадњи са одговарајућим установама социјалне, односно здравствене заштите.     </vt:lpstr>
      <vt:lpstr>- Новина је да одељењски старешина има обавезу да води посебну педагошку евиденцију о појачаном васпитном раду;  да се  сачињава план појачаног васпитног рада и да се резултати појачаног васпитног рада на основу заједничког извештаја одељењског старешине, стручних сарадника и тимова узимају у обзир приликом изрицања васпитно-дисциплинске мере.  Прецизира се да се у оквиру појачаног васпитног рада са ученицима реализује и друштвено-корисни, односно хуманитарни рад.  – Ново решење односи се и на ситуацију када  ученик  ван простора школе, односно другог простора у коме школа остварује образовно-васпитни рад, учини  повреду забране. Школа у том случају, у  складу са извештајем спољашње мреже заштите, појачава васпитни рад, уз предузимање других активности у складу са одговарајућим прописима. </vt:lpstr>
      <vt:lpstr>– Ново решење је и за ситуацију када ученик на крају школске године учини тежу повреду обавезе ученика или повреду забране –  да се изузетно у тој ситуацији може смањити закључна оцена из владања и без вођења васпитно-дисциплинског поступка.  – Ново решење представља могућност да ученик буде удаљен из образовно васпитног рада – у случају теже повреде обавезе ученика:  у вези са  поседовањем, подстрекавањем, помагањем, давањем другом ученику и употребом психоактивних супстанци, односно алкохола, дрога и никотинских производа или уношења у школу или другу организацију оружја, пиротехничког средства или другог предмета којим може да угрози или повреди друго лице, као и за повреду забране. О удаљењу ученика школа обавештава надлежни центар за социјални рад. </vt:lpstr>
      <vt:lpstr>– Скраћени су рокови за покретање и вођење васпитно-дисциплинског поступка у  одређеним, напред наведеним случајевима тежих повреда обавезе ученика  (рокови као за повреду забране) и посебно, за  одређене теже повреде обавезе ученику основне школе се може изрећи и васпитно-дисциплинска мера премештаја у другу школу (према важећем решењу премештај се  може изрећи само за повреду забране).   – Ново решење је и у вези  са васпитно-дисциплинском мером искључење ученика из средње школе. Усвојено је одлагање исписивања ученика из средње школе уколико је против њега покренут васпитно-дисциплински поступак. </vt:lpstr>
      <vt:lpstr>2. Унапређивања система доуниверзитетског образовања и васпитања: Усвојена су нова решења и прецизиране  су поједине одредбе Закона у складу са захтевима из праксе, нпр. у вези са образовањем наставника - као могућност за решавање проблема недостатка кадрова;  прецизиране су одредбе о норми непосредног рада наставника, као и о раду наставника у иностранству и у вези са финансирањем и др;  Предложен је нови рок за полагање опште, уметничке и стручне (државне) матуре у средњем образовању и завршног испита у основном образовању, ради обезбеђивање свих услова за припрему и спровођење испита.   3. Уређивања специфичности средњег образовања и васпитања за потребе унутрашњих послова  (предложене су одредбе које се односе на оснивање установе, избор директора, састав органа управљања,  услове за пријем у радни однос и рад наставника) и препознавања средњег богословског образовања у систему .  </vt:lpstr>
      <vt:lpstr>3) Пријављивање  и превенција насиља.  Уређена је могућност пријаве насиља, злостављања и занемаривања ученика путем софтверског решења - Националне платформе за превенцију насиља које укључује децу – Чувам те.  – Наглашена је дужност школе да општим актом  пропише употребу мобилног телефона, електронског уређаја и другог средства, а према смерницама које ће донети  Завод за вредновање квалитета образовања и васпитања.  4) Повећане су новчане казне за прекршај родитеља за учињену повреду обавезе и забране из Закона.</vt:lpstr>
      <vt:lpstr>PowerPoint Presentation</vt:lpstr>
      <vt:lpstr>PowerPoint Presentation</vt:lpstr>
      <vt:lpstr>PowerPoint Presentation</vt:lpstr>
      <vt:lpstr>PowerPoint Presentation</vt:lpstr>
      <vt:lpstr>ЗАКОН О ИЗМЕНАМА И ДОПУНАМА ЗАКОНА О СРЕДЊЕМ ОБРАЗОВАЊУ И ВАСПИТАЊУ, 26. октобар 2023. 92/23  1. брисање одредби које се односе на лица компетентна у области инклузивног образовања и васпитања и школе које су својим активностима постале примери добре праксе у спровођењу инклузивног образовања и васпитања; као и на лица обучених за превенцију и интервенцију у случају насиља, злостављања и занемаривања и других облика ризичног понашања и школе које су својим активностима постале примери добре праксе у спровођењу ових програма. 2. Смањен је број ученика у одељењу на 28. 3. У пет чланова прописани су изузеци који се односе на образовање ученика у Средњој школи унутрашњих послова „Јаков Ненадовић” у Сремској Каменици.       </vt:lpstr>
      <vt:lpstr>PowerPoint Presentation</vt:lpstr>
      <vt:lpstr>PowerPoint Presentation</vt:lpstr>
      <vt:lpstr>PowerPoint Presentation</vt:lpstr>
      <vt:lpstr>PowerPoint Presentation</vt:lpstr>
      <vt:lpstr>   ЗАКОН О ИЗМЕНАМА И ДОПУНАМА ЗАКОНА О ОСНОВНОМ ОБРАЗОВАЊУ И ВАСПИТАЊУ, 26. октобар 2023. 92/23    Доношењем Закона о основном образовању и васпитању, унапређује се примена појединих законских решења у циљу обезбеђивања и унапређивања квалитета, доступност и праведност основног образовања и васпитања.  Ступањем на снагу овог Закона врши се терминолошко усклађивање са Законом о основама система образовања и васпитања и допуна Закона о основном образовању и васпитању одредбама која се односе на институте који су прописани Законом о основама система образовања и васпитања. </vt:lpstr>
      <vt:lpstr> Изменама су обухваћене одредбе које се односе на школски програм, организацију образовно-васпитног рада, наставу, распоред и трајање часа, општи успех ученика и оцењивање владања ученика.  Измене и допуне овог Закона, треба да доведу  до ефикаснијих решења која се односе на смањивање, односно престанак насиља у установама образовања и васпитања, те у вези са тим, између осталог, прецизиране су и одредбе које се односе на владање ученика и оцену из владања. У вези са изнетим, такође су измењене су и одредбе које се односе на бројчану оцену из владања.  Разлог за доношење овог Закона је и чињеница да се ова материја не може уредити подзаконским актом, те је доношење истог једини начин за решавање проблема.    </vt:lpstr>
      <vt:lpstr>PowerPoint Presentation</vt:lpstr>
      <vt:lpstr>   ЗАКОН О ИЗМЕНАМА И ДОПУНАМА ЗАКОНА О УЏБЕНИЦИМА 26. октобар 2023. 92/23  Доношењем Закона о изменама и допунама Закона о уџбеницима  унапређује се примена појединих законских решења у смислу подршке остваривању прописаних циљева образовања и васпитања и то развијања личног и националног идентитета, развијања свести и осећања припадности Републици Србији, поштовања и неговања српског језика и матерњег језика, традиције и културе српског народа и националних мањина на простору Републике Србије.  Такође, овим Законом развија се и интеркултуралност, поштовање и очување националне и светске културне баштине, нарочито у делу обезбеђивања уџбеника и других наставних средстава за ученике, а у циљу обезбеђивања и унапређивања квалитета, доступности и праведности система образовања и васпитања.      </vt:lpstr>
      <vt:lpstr>Овим изменама обухваћене су одредбе које се односе на увођење обавезног наставног средства, односно националне читанке, као и оквир садржаја, затим процес припреме, укључујући и формирање ауторског тима и рецензентске комисије, надаље процес одобравања националне читанке и обезбеђивање средстава за финансирање набавке националне читанке.   Осим наведеног, Закон о изменама и допунама Закона о уџбеницима обухвата и одредбе које се односе на обезбеђивање бесплатних уџбеника за ученике, установе и полазнике, као и одредбе које се односе на начин обезбеђивања средстава за нискотиражне уџбенике.  Све наведено, а посебно питање нискотиражних уџбеника не би било могуће решити без доношења измена и допуна Закона, имајући у виду да ову материју није могуће уредити подзаконским актом, што је уједно и разлог који доношење закона чини јединим начином за решавање проблема.  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ЈИСП – унос података од стране школа</vt:lpstr>
      <vt:lpstr>PowerPoint Presentation</vt:lpstr>
      <vt:lpstr>PowerPoint Presentation</vt:lpstr>
      <vt:lpstr> Основно образовање</vt:lpstr>
      <vt:lpstr>Информација о Календару активности за спровођење завршног испита и пријемног испита и уписа ученика (најважнији термини: пробни завршни испит, завршни испит, пријава за пријемни испит и датуми полагања пријемних испита);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План активности у 2023. години</vt:lpstr>
      <vt:lpstr>План активности у 2023. години</vt:lpstr>
      <vt:lpstr>Текућа питања</vt:lpstr>
      <vt:lpstr>PowerPoint Presentation</vt:lpstr>
      <vt:lpstr>Хвала на пажњи!  osnovno@prosveta.gov.rs srednje@prosveta.gov.rs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Jelena Dakic</dc:creator>
  <cp:lastModifiedBy>Milos Blagojevic</cp:lastModifiedBy>
  <cp:revision>358</cp:revision>
  <dcterms:created xsi:type="dcterms:W3CDTF">2020-12-21T15:55:22Z</dcterms:created>
  <dcterms:modified xsi:type="dcterms:W3CDTF">2023-11-07T06:24:20Z</dcterms:modified>
</cp:coreProperties>
</file>